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1" r:id="rId2"/>
    <p:sldId id="274" r:id="rId3"/>
    <p:sldId id="275" r:id="rId4"/>
    <p:sldId id="280" r:id="rId5"/>
    <p:sldId id="277" r:id="rId6"/>
    <p:sldId id="281" r:id="rId7"/>
    <p:sldId id="282" r:id="rId8"/>
    <p:sldId id="262" r:id="rId9"/>
    <p:sldId id="303" r:id="rId10"/>
    <p:sldId id="330" r:id="rId11"/>
    <p:sldId id="331" r:id="rId12"/>
    <p:sldId id="329" r:id="rId13"/>
    <p:sldId id="321" r:id="rId14"/>
    <p:sldId id="315" r:id="rId15"/>
    <p:sldId id="332" r:id="rId16"/>
    <p:sldId id="325" r:id="rId17"/>
    <p:sldId id="326" r:id="rId18"/>
    <p:sldId id="327" r:id="rId19"/>
    <p:sldId id="328" r:id="rId20"/>
    <p:sldId id="322" r:id="rId21"/>
    <p:sldId id="323" r:id="rId22"/>
    <p:sldId id="306" r:id="rId23"/>
    <p:sldId id="307" r:id="rId24"/>
    <p:sldId id="317" r:id="rId25"/>
    <p:sldId id="316" r:id="rId26"/>
    <p:sldId id="308" r:id="rId27"/>
    <p:sldId id="309" r:id="rId28"/>
    <p:sldId id="311" r:id="rId29"/>
    <p:sldId id="310" r:id="rId30"/>
    <p:sldId id="319" r:id="rId31"/>
    <p:sldId id="312" r:id="rId32"/>
    <p:sldId id="324" r:id="rId33"/>
    <p:sldId id="333" r:id="rId34"/>
    <p:sldId id="26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937"/>
    <a:srgbClr val="FBCE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59415D-53A4-4C42-9DB3-3307E716D896}" v="1" dt="2025-10-01T20:25:16.342"/>
    <p1510:client id="{C0CCE54A-1A16-6E73-81CD-D7AACD884EE3}" v="369" dt="2025-10-01T20:20:21.246"/>
    <p1510:client id="{FFB33664-1C71-F4AF-0E17-2D2F967E99B5}" v="50" dt="2025-10-01T15:27:45.4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54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67CC01-CBC7-46D4-BF9E-066614179B48}" type="datetimeFigureOut">
              <a:rPr lang="en-US" smtClean="0"/>
              <a:t>10/1/2025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D677B0-0DC4-46C9-9719-2E8C06DC59BA}" type="slidenum">
              <a:rPr lang="en-US" smtClean="0"/>
              <a:t>‹#›</a:t>
            </a:fld>
            <a:endParaRPr lang="en-US"/>
          </a:p>
        </p:txBody>
      </p:sp>
    </p:spTree>
    <p:extLst>
      <p:ext uri="{BB962C8B-B14F-4D97-AF65-F5344CB8AC3E}">
        <p14:creationId xmlns:p14="http://schemas.microsoft.com/office/powerpoint/2010/main" val="253554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C44331D-DFC9-184D-BAEF-72CCBD6BDDE0}" type="slidenum">
              <a:rPr lang="en-US" smtClean="0"/>
              <a:t>3</a:t>
            </a:fld>
            <a:endParaRPr lang="en-US"/>
          </a:p>
        </p:txBody>
      </p:sp>
    </p:spTree>
    <p:extLst>
      <p:ext uri="{BB962C8B-B14F-4D97-AF65-F5344CB8AC3E}">
        <p14:creationId xmlns:p14="http://schemas.microsoft.com/office/powerpoint/2010/main" val="99015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C44331D-DFC9-184D-BAEF-72CCBD6BDDE0}" type="slidenum">
              <a:rPr lang="en-US" smtClean="0"/>
              <a:t>4</a:t>
            </a:fld>
            <a:endParaRPr lang="en-US"/>
          </a:p>
        </p:txBody>
      </p:sp>
    </p:spTree>
    <p:extLst>
      <p:ext uri="{BB962C8B-B14F-4D97-AF65-F5344CB8AC3E}">
        <p14:creationId xmlns:p14="http://schemas.microsoft.com/office/powerpoint/2010/main" val="817543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B9FC3-7C03-2FB5-2EDC-5C914E67A9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557F9E-676C-2ABF-DE57-C6A13090A6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3CC98D1-1ECB-1046-C259-AC42DBD9C104}"/>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5" name="Footer Placeholder 4">
            <a:extLst>
              <a:ext uri="{FF2B5EF4-FFF2-40B4-BE49-F238E27FC236}">
                <a16:creationId xmlns:a16="http://schemas.microsoft.com/office/drawing/2014/main" id="{59F80352-4F48-90A1-E9FA-4B2B85D54D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A57B2B-964F-CC95-8364-06AF46C40302}"/>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3300814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A3618-5287-A336-82B0-62587B14C9D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5EE0688-1213-B962-CFE6-467DCED025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E75868-CD4D-472B-8610-FDE88B23464B}"/>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5" name="Footer Placeholder 4">
            <a:extLst>
              <a:ext uri="{FF2B5EF4-FFF2-40B4-BE49-F238E27FC236}">
                <a16:creationId xmlns:a16="http://schemas.microsoft.com/office/drawing/2014/main" id="{FAB0A3F9-45FD-1177-3B72-8D81538398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5EA3BE-25A8-9A52-0519-2767C4AB0763}"/>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821772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16AFCE-DA35-5847-070B-1D6A4F4D413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5F1AC6-D4AD-58A1-993C-C84D32B52BD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DDF5FE-D6FF-0536-1B3C-4121E9115C8D}"/>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5" name="Footer Placeholder 4">
            <a:extLst>
              <a:ext uri="{FF2B5EF4-FFF2-40B4-BE49-F238E27FC236}">
                <a16:creationId xmlns:a16="http://schemas.microsoft.com/office/drawing/2014/main" id="{1761DDD3-DA3F-670D-0CDB-11CACE5365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2C7D37-3295-22AE-3F55-A5AD212D48F4}"/>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4078241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54097-8988-C5F7-AB4C-63153787C3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FC38EA-5504-569A-293E-A9FC12EA38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7D3C01-CD3A-C9C4-72D0-4085ECA012CF}"/>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5" name="Footer Placeholder 4">
            <a:extLst>
              <a:ext uri="{FF2B5EF4-FFF2-40B4-BE49-F238E27FC236}">
                <a16:creationId xmlns:a16="http://schemas.microsoft.com/office/drawing/2014/main" id="{47699ECC-0085-98AD-10EC-E772D17EF7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3A206E-76C1-DD05-2323-F5628724205A}"/>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294747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3E078-4083-DD0E-D41A-BC4046D25D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73514EE-04E0-707C-145D-4514C20D5B6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781AFCE-1979-A0E7-404A-4BFA140B9336}"/>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5" name="Footer Placeholder 4">
            <a:extLst>
              <a:ext uri="{FF2B5EF4-FFF2-40B4-BE49-F238E27FC236}">
                <a16:creationId xmlns:a16="http://schemas.microsoft.com/office/drawing/2014/main" id="{F0655263-FA99-304E-5D8D-F047A9A007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6B36D6-CE30-A3F5-59CC-A06397E20035}"/>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1618367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AB6DB-1E56-12E9-0D84-2EB0E11AD5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D9A01D-2472-AB41-122D-B58D9942481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B21EA27-9002-CEAA-2060-BAC2B61323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438238A-F2E3-88B6-5976-C180AA6ECD6D}"/>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6" name="Footer Placeholder 5">
            <a:extLst>
              <a:ext uri="{FF2B5EF4-FFF2-40B4-BE49-F238E27FC236}">
                <a16:creationId xmlns:a16="http://schemas.microsoft.com/office/drawing/2014/main" id="{085FDF63-C91E-D286-632B-3E84866A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0B7E1B-2406-D5D5-6264-D4D404DFD499}"/>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627498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0AA6F-E813-085B-BFAA-B34CE6380A2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9372F8-626C-7FE6-025B-5EE928D650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FA4FB0-8D20-E06E-5F49-53E7C48BEE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36DB846-9E35-4863-EC55-AE2F7CCF46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BFDE330-7645-63A4-402D-B2E3373C9D3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D4CEF91-6563-19C0-A69B-56D209080472}"/>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8" name="Footer Placeholder 7">
            <a:extLst>
              <a:ext uri="{FF2B5EF4-FFF2-40B4-BE49-F238E27FC236}">
                <a16:creationId xmlns:a16="http://schemas.microsoft.com/office/drawing/2014/main" id="{9B5C2ABD-3821-80E5-E45A-8AB50EE3A16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ED69B5F-39CB-36B0-16FF-0B33E3495DD5}"/>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13239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21A63-199C-989D-FA31-E3CB320236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378455B-54C1-CB16-205C-645525F0D487}"/>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4" name="Footer Placeholder 3">
            <a:extLst>
              <a:ext uri="{FF2B5EF4-FFF2-40B4-BE49-F238E27FC236}">
                <a16:creationId xmlns:a16="http://schemas.microsoft.com/office/drawing/2014/main" id="{04A872DC-DF4A-B84E-96EF-5B1FB4AC48C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730A8C-C801-D3D6-B6A3-170625D3F5E0}"/>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3292801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D2290E-7E81-BACA-0A2E-55BEA02D4C8C}"/>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3" name="Footer Placeholder 2">
            <a:extLst>
              <a:ext uri="{FF2B5EF4-FFF2-40B4-BE49-F238E27FC236}">
                <a16:creationId xmlns:a16="http://schemas.microsoft.com/office/drawing/2014/main" id="{A0450FCC-EA3D-2E75-7058-EBA41E1B8BA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3142266-A21D-E2A0-C71A-60DDCC98F745}"/>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1235594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B9522-FE7F-293E-095C-0E4A845369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B381FA9-476D-6FCC-7250-938CAB152E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DA7C584-1B87-0497-FB97-8E7C98A597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276CC6-18B0-D550-CD80-561A84C7FFC0}"/>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6" name="Footer Placeholder 5">
            <a:extLst>
              <a:ext uri="{FF2B5EF4-FFF2-40B4-BE49-F238E27FC236}">
                <a16:creationId xmlns:a16="http://schemas.microsoft.com/office/drawing/2014/main" id="{C902FD68-7217-9944-E75B-FA999C9ACD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F0B978-2B55-3C24-3319-E6D2A292ABE3}"/>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1097614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814AD-E71C-137F-E6B5-9383FF8975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87B820D-E66B-9A93-A8E6-64D9AEE464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E5330B-2A27-4341-E35A-3AC9883E35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86D89F-3540-D077-FAD3-6DF41749B1E5}"/>
              </a:ext>
            </a:extLst>
          </p:cNvPr>
          <p:cNvSpPr>
            <a:spLocks noGrp="1"/>
          </p:cNvSpPr>
          <p:nvPr>
            <p:ph type="dt" sz="half" idx="10"/>
          </p:nvPr>
        </p:nvSpPr>
        <p:spPr/>
        <p:txBody>
          <a:bodyPr/>
          <a:lstStyle/>
          <a:p>
            <a:fld id="{BAD14397-5C11-4790-B1A8-FFEF11552B00}" type="datetimeFigureOut">
              <a:rPr lang="en-US" smtClean="0"/>
              <a:t>10/1/2025</a:t>
            </a:fld>
            <a:endParaRPr lang="en-US"/>
          </a:p>
        </p:txBody>
      </p:sp>
      <p:sp>
        <p:nvSpPr>
          <p:cNvPr id="6" name="Footer Placeholder 5">
            <a:extLst>
              <a:ext uri="{FF2B5EF4-FFF2-40B4-BE49-F238E27FC236}">
                <a16:creationId xmlns:a16="http://schemas.microsoft.com/office/drawing/2014/main" id="{3B40013C-8DF5-1745-FD3D-2E292E1EED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06DFA7-DF5C-5070-789C-88FC9C9903EB}"/>
              </a:ext>
            </a:extLst>
          </p:cNvPr>
          <p:cNvSpPr>
            <a:spLocks noGrp="1"/>
          </p:cNvSpPr>
          <p:nvPr>
            <p:ph type="sldNum" sz="quarter" idx="12"/>
          </p:nvPr>
        </p:nvSpPr>
        <p:spPr/>
        <p:txBody>
          <a:bodyPr/>
          <a:lstStyle/>
          <a:p>
            <a:fld id="{4EB019C1-EE3F-4A21-AB3B-98E8C364DFB2}" type="slidenum">
              <a:rPr lang="en-US" smtClean="0"/>
              <a:t>‹#›</a:t>
            </a:fld>
            <a:endParaRPr lang="en-US"/>
          </a:p>
        </p:txBody>
      </p:sp>
    </p:spTree>
    <p:extLst>
      <p:ext uri="{BB962C8B-B14F-4D97-AF65-F5344CB8AC3E}">
        <p14:creationId xmlns:p14="http://schemas.microsoft.com/office/powerpoint/2010/main" val="1447036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5C1B7-128A-2614-34AA-39F4DFB79E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DB1EF92-5EBB-6526-E1C5-9FCC649195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809951-5599-282D-897C-91A0215E52A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AD14397-5C11-4790-B1A8-FFEF11552B00}" type="datetimeFigureOut">
              <a:rPr lang="en-US" smtClean="0"/>
              <a:t>10/1/2025</a:t>
            </a:fld>
            <a:endParaRPr lang="en-US"/>
          </a:p>
        </p:txBody>
      </p:sp>
      <p:sp>
        <p:nvSpPr>
          <p:cNvPr id="5" name="Footer Placeholder 4">
            <a:extLst>
              <a:ext uri="{FF2B5EF4-FFF2-40B4-BE49-F238E27FC236}">
                <a16:creationId xmlns:a16="http://schemas.microsoft.com/office/drawing/2014/main" id="{E687B994-E51D-8726-4FE3-2C03F2A42F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3837179-2AF0-1078-94F7-BBBA64B474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EB019C1-EE3F-4A21-AB3B-98E8C364DFB2}" type="slidenum">
              <a:rPr lang="en-US" smtClean="0"/>
              <a:t>‹#›</a:t>
            </a:fld>
            <a:endParaRPr lang="en-US"/>
          </a:p>
        </p:txBody>
      </p:sp>
    </p:spTree>
    <p:extLst>
      <p:ext uri="{BB962C8B-B14F-4D97-AF65-F5344CB8AC3E}">
        <p14:creationId xmlns:p14="http://schemas.microsoft.com/office/powerpoint/2010/main" val="37587221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9.jpe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sv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0.jpe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sv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sv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sv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svg"/></Relationships>
</file>

<file path=ppt/slides/_rels/slide15.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6.png"/><Relationship Id="rId4" Type="http://schemas.openxmlformats.org/officeDocument/2006/relationships/image" Target="../media/image23.sv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6.png"/><Relationship Id="rId4" Type="http://schemas.openxmlformats.org/officeDocument/2006/relationships/image" Target="../media/image23.sv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6.png"/><Relationship Id="rId4" Type="http://schemas.openxmlformats.org/officeDocument/2006/relationships/image" Target="../media/image23.sv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8.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6.png"/><Relationship Id="rId4" Type="http://schemas.openxmlformats.org/officeDocument/2006/relationships/image" Target="../media/image23.sv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sv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sv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sv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6.png"/><Relationship Id="rId4" Type="http://schemas.openxmlformats.org/officeDocument/2006/relationships/image" Target="../media/image30.svg"/></Relationships>
</file>

<file path=ppt/slides/_rels/slide23.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10" Type="http://schemas.openxmlformats.org/officeDocument/2006/relationships/image" Target="../media/image34.png"/><Relationship Id="rId4" Type="http://schemas.openxmlformats.org/officeDocument/2006/relationships/image" Target="../media/image6.png"/><Relationship Id="rId9"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1.sv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svg"/></Relationships>
</file>

<file path=ppt/slides/_rels/slide31.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35.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24.sv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svg"/></Relationships>
</file>

<file path=ppt/slides/_rels/slide3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0.svg"/><Relationship Id="rId7" Type="http://schemas.openxmlformats.org/officeDocument/2006/relationships/image" Target="../media/image37.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11.sv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sv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0239"/>
            <a:ext cx="12192000" cy="6878239"/>
          </a:xfrm>
          <a:custGeom>
            <a:avLst/>
            <a:gdLst/>
            <a:ahLst/>
            <a:cxnLst/>
            <a:rect l="l" t="t" r="r" b="b"/>
            <a:pathLst>
              <a:path w="18288000" h="10317358">
                <a:moveTo>
                  <a:pt x="0" y="0"/>
                </a:moveTo>
                <a:lnTo>
                  <a:pt x="18288000" y="0"/>
                </a:lnTo>
                <a:lnTo>
                  <a:pt x="18288000" y="10317358"/>
                </a:lnTo>
                <a:lnTo>
                  <a:pt x="0" y="10317358"/>
                </a:lnTo>
                <a:lnTo>
                  <a:pt x="0" y="0"/>
                </a:lnTo>
                <a:close/>
              </a:path>
            </a:pathLst>
          </a:custGeom>
          <a:blipFill>
            <a:blip r:embed="rId2"/>
            <a:stretch>
              <a:fillRect t="-83638" r="-117776"/>
            </a:stretch>
          </a:blipFill>
        </p:spPr>
        <p:txBody>
          <a:bodyPr/>
          <a:lstStyle/>
          <a:p>
            <a:endParaRPr lang="en-US" sz="1200">
              <a:latin typeface="Open Sans" panose="020B0606030504020204" pitchFamily="34" charset="0"/>
            </a:endParaRPr>
          </a:p>
        </p:txBody>
      </p:sp>
      <p:sp>
        <p:nvSpPr>
          <p:cNvPr id="3" name="Freeform 3"/>
          <p:cNvSpPr/>
          <p:nvPr/>
        </p:nvSpPr>
        <p:spPr>
          <a:xfrm>
            <a:off x="5224194" y="868117"/>
            <a:ext cx="1743612" cy="1743612"/>
          </a:xfrm>
          <a:custGeom>
            <a:avLst/>
            <a:gdLst/>
            <a:ahLst/>
            <a:cxnLst/>
            <a:rect l="l" t="t" r="r" b="b"/>
            <a:pathLst>
              <a:path w="2615418" h="2615418">
                <a:moveTo>
                  <a:pt x="0" y="0"/>
                </a:moveTo>
                <a:lnTo>
                  <a:pt x="2615418" y="0"/>
                </a:lnTo>
                <a:lnTo>
                  <a:pt x="2615418" y="2615418"/>
                </a:lnTo>
                <a:lnTo>
                  <a:pt x="0" y="26154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4" name="Freeform 4"/>
          <p:cNvSpPr/>
          <p:nvPr/>
        </p:nvSpPr>
        <p:spPr>
          <a:xfrm>
            <a:off x="4435702" y="5306641"/>
            <a:ext cx="3284722" cy="880219"/>
          </a:xfrm>
          <a:custGeom>
            <a:avLst/>
            <a:gdLst/>
            <a:ahLst/>
            <a:cxnLst/>
            <a:rect l="l" t="t" r="r" b="b"/>
            <a:pathLst>
              <a:path w="4927083" h="1320329">
                <a:moveTo>
                  <a:pt x="0" y="0"/>
                </a:moveTo>
                <a:lnTo>
                  <a:pt x="4927083" y="0"/>
                </a:lnTo>
                <a:lnTo>
                  <a:pt x="4927083" y="1320330"/>
                </a:lnTo>
                <a:lnTo>
                  <a:pt x="0" y="132033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grpSp>
        <p:nvGrpSpPr>
          <p:cNvPr id="5" name="Group 5"/>
          <p:cNvGrpSpPr/>
          <p:nvPr/>
        </p:nvGrpSpPr>
        <p:grpSpPr>
          <a:xfrm>
            <a:off x="0" y="2667000"/>
            <a:ext cx="12192000" cy="2312811"/>
            <a:chOff x="0" y="-190500"/>
            <a:chExt cx="12353330" cy="4625622"/>
          </a:xfrm>
        </p:grpSpPr>
        <p:sp>
          <p:nvSpPr>
            <p:cNvPr id="6" name="TextBox 6"/>
            <p:cNvSpPr txBox="1"/>
            <p:nvPr/>
          </p:nvSpPr>
          <p:spPr>
            <a:xfrm>
              <a:off x="0" y="-190500"/>
              <a:ext cx="12353330" cy="4560480"/>
            </a:xfrm>
            <a:prstGeom prst="rect">
              <a:avLst/>
            </a:prstGeom>
          </p:spPr>
          <p:txBody>
            <a:bodyPr lIns="0" tIns="0" rIns="0" bIns="0" rtlCol="0" anchor="t">
              <a:spAutoFit/>
            </a:bodyPr>
            <a:lstStyle/>
            <a:p>
              <a:pPr algn="ctr">
                <a:lnSpc>
                  <a:spcPts val="9333"/>
                </a:lnSpc>
                <a:spcBef>
                  <a:spcPct val="0"/>
                </a:spcBef>
              </a:pPr>
              <a:r>
                <a:rPr lang="en-US" sz="6000" b="1">
                  <a:solidFill>
                    <a:srgbClr val="FFFFFF"/>
                  </a:solidFill>
                  <a:latin typeface="Open Sans Condensed"/>
                  <a:ea typeface="Open Sans Condensed" panose="020B0606030504020204" pitchFamily="34" charset="0"/>
                  <a:cs typeface="Open Sans Condensed" panose="020B0606030504020204" pitchFamily="34" charset="0"/>
                </a:rPr>
                <a:t>Automated Digital Transcript Delivery</a:t>
              </a:r>
            </a:p>
          </p:txBody>
        </p:sp>
        <p:sp>
          <p:nvSpPr>
            <p:cNvPr id="7" name="TextBox 7"/>
            <p:cNvSpPr txBox="1"/>
            <p:nvPr/>
          </p:nvSpPr>
          <p:spPr>
            <a:xfrm>
              <a:off x="1587666" y="2107048"/>
              <a:ext cx="9489318" cy="2328074"/>
            </a:xfrm>
            <a:prstGeom prst="rect">
              <a:avLst/>
            </a:prstGeom>
          </p:spPr>
          <p:txBody>
            <a:bodyPr wrap="square" lIns="0" tIns="0" rIns="0" bIns="0" rtlCol="0" anchor="t">
              <a:spAutoFit/>
            </a:bodyPr>
            <a:lstStyle/>
            <a:p>
              <a:pPr algn="ctr">
                <a:lnSpc>
                  <a:spcPts val="4666"/>
                </a:lnSpc>
                <a:spcBef>
                  <a:spcPct val="0"/>
                </a:spcBef>
              </a:pPr>
              <a:r>
                <a:rPr lang="en-US" sz="3300">
                  <a:solidFill>
                    <a:srgbClr val="F1C730"/>
                  </a:solidFill>
                  <a:latin typeface="Open Sans Bold"/>
                  <a:ea typeface="Open Sans Bold"/>
                  <a:cs typeface="Open Sans Bold"/>
                </a:rPr>
                <a:t>An Implementation Story Featuring</a:t>
              </a:r>
            </a:p>
            <a:p>
              <a:pPr algn="ctr">
                <a:lnSpc>
                  <a:spcPts val="4666"/>
                </a:lnSpc>
                <a:spcBef>
                  <a:spcPct val="0"/>
                </a:spcBef>
              </a:pPr>
              <a:r>
                <a:rPr lang="en-US" sz="3300">
                  <a:solidFill>
                    <a:srgbClr val="F1C730"/>
                  </a:solidFill>
                  <a:latin typeface="Open Sans Bold"/>
                  <a:ea typeface="Open Sans Bold"/>
                  <a:cs typeface="Open Sans Bold"/>
                </a:rPr>
                <a:t>Banner &amp; MyCreds</a:t>
              </a:r>
            </a:p>
          </p:txBody>
        </p:sp>
      </p:grpSp>
    </p:spTree>
    <p:extLst>
      <p:ext uri="{BB962C8B-B14F-4D97-AF65-F5344CB8AC3E}">
        <p14:creationId xmlns:p14="http://schemas.microsoft.com/office/powerpoint/2010/main" val="4287718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3746D-D61C-ED14-1BF6-B7F407D1BCF8}"/>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9DC72FB5-229C-E984-1BE1-46A434D5662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EEF6E5D9-70ED-292A-2DFF-F3380B5AAB7A}"/>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50D3CC0A-B25D-3F9F-6F73-77EB9F2DADF8}"/>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8" name="TextBox 7">
            <a:extLst>
              <a:ext uri="{FF2B5EF4-FFF2-40B4-BE49-F238E27FC236}">
                <a16:creationId xmlns:a16="http://schemas.microsoft.com/office/drawing/2014/main" id="{29FB85A9-2C3A-4632-9E74-C42B6BD90306}"/>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pic>
        <p:nvPicPr>
          <p:cNvPr id="4" name="Picture 3" descr="A diagram of a process&#10;&#10;AI-generated content may be incorrect.">
            <a:extLst>
              <a:ext uri="{FF2B5EF4-FFF2-40B4-BE49-F238E27FC236}">
                <a16:creationId xmlns:a16="http://schemas.microsoft.com/office/drawing/2014/main" id="{F7021ECF-9E15-D1C5-4E6A-1A838ADC6065}"/>
              </a:ext>
            </a:extLst>
          </p:cNvPr>
          <p:cNvPicPr>
            <a:picLocks noChangeAspect="1"/>
          </p:cNvPicPr>
          <p:nvPr/>
        </p:nvPicPr>
        <p:blipFill>
          <a:blip r:embed="rId7"/>
          <a:stretch>
            <a:fillRect/>
          </a:stretch>
        </p:blipFill>
        <p:spPr>
          <a:xfrm>
            <a:off x="1586442" y="32280"/>
            <a:ext cx="8743950" cy="5629275"/>
          </a:xfrm>
          <a:prstGeom prst="rect">
            <a:avLst/>
          </a:prstGeom>
        </p:spPr>
      </p:pic>
    </p:spTree>
    <p:extLst>
      <p:ext uri="{BB962C8B-B14F-4D97-AF65-F5344CB8AC3E}">
        <p14:creationId xmlns:p14="http://schemas.microsoft.com/office/powerpoint/2010/main" val="3116545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43E891-052E-A16D-D809-FE43FDC5691F}"/>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D302615E-F941-71C8-DFAD-1D657C631DAE}"/>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D424681F-9AA2-72C3-326C-A459A92A1DF6}"/>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EA2B8D92-7E61-5C7D-F881-C362D74E7E65}"/>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8" name="TextBox 7">
            <a:extLst>
              <a:ext uri="{FF2B5EF4-FFF2-40B4-BE49-F238E27FC236}">
                <a16:creationId xmlns:a16="http://schemas.microsoft.com/office/drawing/2014/main" id="{7E5E597D-21B9-49A2-B776-E7A3C349DF40}"/>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pic>
        <p:nvPicPr>
          <p:cNvPr id="4" name="Picture 3" descr="A diagram of a student&#10;&#10;AI-generated content may be incorrect.">
            <a:extLst>
              <a:ext uri="{FF2B5EF4-FFF2-40B4-BE49-F238E27FC236}">
                <a16:creationId xmlns:a16="http://schemas.microsoft.com/office/drawing/2014/main" id="{0E4932D4-3A9C-2709-5A2F-FB77EA7154D2}"/>
              </a:ext>
            </a:extLst>
          </p:cNvPr>
          <p:cNvPicPr>
            <a:picLocks noChangeAspect="1"/>
          </p:cNvPicPr>
          <p:nvPr/>
        </p:nvPicPr>
        <p:blipFill>
          <a:blip r:embed="rId7"/>
          <a:stretch>
            <a:fillRect/>
          </a:stretch>
        </p:blipFill>
        <p:spPr>
          <a:xfrm>
            <a:off x="571500" y="448204"/>
            <a:ext cx="11049000" cy="4543425"/>
          </a:xfrm>
          <a:prstGeom prst="rect">
            <a:avLst/>
          </a:prstGeom>
        </p:spPr>
      </p:pic>
    </p:spTree>
    <p:extLst>
      <p:ext uri="{BB962C8B-B14F-4D97-AF65-F5344CB8AC3E}">
        <p14:creationId xmlns:p14="http://schemas.microsoft.com/office/powerpoint/2010/main" val="34890717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10521-42C5-D18F-5DD0-176A50535A16}"/>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2BB87E32-ECEA-8A23-730D-0C983FDDE618}"/>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B4820DBC-F998-7D3D-6EC6-46D5E02186BE}"/>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7550392A-7D4F-0353-D3BB-745C913D6E08}"/>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EC17D430-17FC-C626-5806-E4E61AB0D814}"/>
              </a:ext>
            </a:extLst>
          </p:cNvPr>
          <p:cNvSpPr txBox="1"/>
          <p:nvPr/>
        </p:nvSpPr>
        <p:spPr>
          <a:xfrm>
            <a:off x="711200" y="533401"/>
            <a:ext cx="5884672" cy="913199"/>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Banner Admin Setup</a:t>
            </a:r>
          </a:p>
        </p:txBody>
      </p:sp>
      <p:sp>
        <p:nvSpPr>
          <p:cNvPr id="4" name="Content Placeholder 2">
            <a:extLst>
              <a:ext uri="{FF2B5EF4-FFF2-40B4-BE49-F238E27FC236}">
                <a16:creationId xmlns:a16="http://schemas.microsoft.com/office/drawing/2014/main" id="{58BD7E09-A37E-DA19-BC5B-186134382D46}"/>
              </a:ext>
            </a:extLst>
          </p:cNvPr>
          <p:cNvSpPr txBox="1">
            <a:spLocks/>
          </p:cNvSpPr>
          <p:nvPr/>
        </p:nvSpPr>
        <p:spPr>
          <a:xfrm>
            <a:off x="838200" y="1446600"/>
            <a:ext cx="10515600" cy="4730363"/>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a:solidFill>
                  <a:schemeClr val="bg1"/>
                </a:solidFill>
                <a:latin typeface="Open Sans" pitchFamily="2" charset="0"/>
                <a:ea typeface="Open Sans" pitchFamily="2" charset="0"/>
                <a:cs typeface="Open Sans" pitchFamily="2" charset="0"/>
              </a:rPr>
              <a:t>New Transcript Type </a:t>
            </a:r>
            <a:r>
              <a:rPr lang="en-US" err="1">
                <a:solidFill>
                  <a:schemeClr val="bg1"/>
                </a:solidFill>
                <a:latin typeface="Open Sans" pitchFamily="2" charset="0"/>
                <a:ea typeface="Open Sans" pitchFamily="2" charset="0"/>
                <a:cs typeface="Open Sans" pitchFamily="2" charset="0"/>
              </a:rPr>
              <a:t>OFFX</a:t>
            </a:r>
            <a:r>
              <a:rPr lang="en-US">
                <a:solidFill>
                  <a:schemeClr val="bg1"/>
                </a:solidFill>
                <a:latin typeface="Open Sans" pitchFamily="2" charset="0"/>
                <a:ea typeface="Open Sans" pitchFamily="2" charset="0"/>
                <a:cs typeface="Open Sans" pitchFamily="2" charset="0"/>
              </a:rPr>
              <a:t> </a:t>
            </a:r>
          </a:p>
          <a:p>
            <a:pPr lvl="2"/>
            <a:r>
              <a:rPr lang="en-US">
                <a:solidFill>
                  <a:schemeClr val="bg1"/>
                </a:solidFill>
                <a:latin typeface="Open Sans" pitchFamily="2" charset="0"/>
                <a:ea typeface="Open Sans" pitchFamily="2" charset="0"/>
                <a:cs typeface="Open Sans" pitchFamily="2" charset="0"/>
              </a:rPr>
              <a:t>Enables us to Continue to Generate a Paper Transcript when Required</a:t>
            </a:r>
          </a:p>
          <a:p>
            <a:pPr marL="914400" lvl="2" indent="0">
              <a:buNone/>
            </a:pPr>
            <a:endParaRPr lang="en-US">
              <a:solidFill>
                <a:schemeClr val="bg1"/>
              </a:solidFill>
              <a:latin typeface="Open Sans" pitchFamily="2" charset="0"/>
              <a:ea typeface="Open Sans" pitchFamily="2" charset="0"/>
              <a:cs typeface="Open Sans" pitchFamily="2" charset="0"/>
            </a:endParaRPr>
          </a:p>
          <a:p>
            <a:pPr lvl="1"/>
            <a:r>
              <a:rPr lang="en-US">
                <a:solidFill>
                  <a:schemeClr val="bg1"/>
                </a:solidFill>
                <a:latin typeface="Open Sans" pitchFamily="2" charset="0"/>
                <a:ea typeface="Open Sans" pitchFamily="2" charset="0"/>
                <a:cs typeface="Open Sans" pitchFamily="2" charset="0"/>
              </a:rPr>
              <a:t>New Institution in </a:t>
            </a:r>
            <a:r>
              <a:rPr lang="en-US" err="1">
                <a:solidFill>
                  <a:schemeClr val="bg1"/>
                </a:solidFill>
                <a:latin typeface="Open Sans" pitchFamily="2" charset="0"/>
                <a:ea typeface="Open Sans" pitchFamily="2" charset="0"/>
                <a:cs typeface="Open Sans" pitchFamily="2" charset="0"/>
              </a:rPr>
              <a:t>STVSBGI</a:t>
            </a:r>
            <a:r>
              <a:rPr lang="en-US">
                <a:solidFill>
                  <a:schemeClr val="bg1"/>
                </a:solidFill>
                <a:latin typeface="Open Sans" pitchFamily="2" charset="0"/>
                <a:ea typeface="Open Sans" pitchFamily="2" charset="0"/>
                <a:cs typeface="Open Sans" pitchFamily="2" charset="0"/>
              </a:rPr>
              <a:t> - </a:t>
            </a:r>
            <a:r>
              <a:rPr lang="en-US" err="1">
                <a:solidFill>
                  <a:schemeClr val="bg1"/>
                </a:solidFill>
                <a:latin typeface="Open Sans" pitchFamily="2" charset="0"/>
                <a:ea typeface="Open Sans" pitchFamily="2" charset="0"/>
                <a:cs typeface="Open Sans" pitchFamily="2" charset="0"/>
              </a:rPr>
              <a:t>MYCRED</a:t>
            </a:r>
            <a:endParaRPr lang="en-US">
              <a:solidFill>
                <a:schemeClr val="bg1"/>
              </a:solidFill>
              <a:latin typeface="Open Sans" pitchFamily="2" charset="0"/>
              <a:ea typeface="Open Sans" pitchFamily="2" charset="0"/>
              <a:cs typeface="Open Sans" pitchFamily="2" charset="0"/>
            </a:endParaRPr>
          </a:p>
          <a:p>
            <a:pPr lvl="2"/>
            <a:r>
              <a:rPr lang="en-US">
                <a:solidFill>
                  <a:schemeClr val="bg1"/>
                </a:solidFill>
                <a:latin typeface="Open Sans" pitchFamily="2" charset="0"/>
                <a:ea typeface="Open Sans" pitchFamily="2" charset="0"/>
                <a:cs typeface="Open Sans" pitchFamily="2" charset="0"/>
              </a:rPr>
              <a:t>Banner is Setup for Sending Transcripts to other Institutions, not a Central Location</a:t>
            </a:r>
          </a:p>
          <a:p>
            <a:pPr lvl="2"/>
            <a:endParaRPr lang="en-US">
              <a:solidFill>
                <a:schemeClr val="bg1"/>
              </a:solidFill>
            </a:endParaRPr>
          </a:p>
          <a:p>
            <a:pPr lvl="2"/>
            <a:endParaRPr lang="en-US">
              <a:solidFill>
                <a:schemeClr val="bg1"/>
              </a:solidFill>
            </a:endParaRPr>
          </a:p>
          <a:p>
            <a:pPr marL="914400" lvl="2" indent="0">
              <a:buNone/>
            </a:pPr>
            <a:endParaRPr lang="en-US">
              <a:solidFill>
                <a:schemeClr val="bg1"/>
              </a:solidFill>
            </a:endParaRPr>
          </a:p>
          <a:p>
            <a:pPr lvl="2"/>
            <a:endParaRPr lang="en-US">
              <a:solidFill>
                <a:schemeClr val="bg1"/>
              </a:solidFill>
            </a:endParaRPr>
          </a:p>
          <a:p>
            <a:pPr lvl="1"/>
            <a:r>
              <a:rPr lang="en-US" err="1">
                <a:solidFill>
                  <a:schemeClr val="bg1"/>
                </a:solidFill>
                <a:latin typeface="Open Sans" pitchFamily="2" charset="0"/>
                <a:ea typeface="Open Sans" pitchFamily="2" charset="0"/>
                <a:cs typeface="Open Sans" pitchFamily="2" charset="0"/>
              </a:rPr>
              <a:t>SOASBGA</a:t>
            </a:r>
            <a:r>
              <a:rPr lang="en-US">
                <a:solidFill>
                  <a:schemeClr val="bg1"/>
                </a:solidFill>
                <a:latin typeface="Open Sans" pitchFamily="2" charset="0"/>
                <a:ea typeface="Open Sans" pitchFamily="2" charset="0"/>
                <a:cs typeface="Open Sans" pitchFamily="2" charset="0"/>
              </a:rPr>
              <a:t> – Setup for where to create the XML Files for </a:t>
            </a:r>
            <a:r>
              <a:rPr lang="en-US" err="1">
                <a:solidFill>
                  <a:schemeClr val="bg1"/>
                </a:solidFill>
                <a:latin typeface="Open Sans" pitchFamily="2" charset="0"/>
                <a:ea typeface="Open Sans" pitchFamily="2" charset="0"/>
                <a:cs typeface="Open Sans" pitchFamily="2" charset="0"/>
              </a:rPr>
              <a:t>MYCRED</a:t>
            </a:r>
            <a:endParaRPr lang="en-US">
              <a:solidFill>
                <a:schemeClr val="bg1"/>
              </a:solidFill>
              <a:latin typeface="Open Sans" pitchFamily="2" charset="0"/>
              <a:ea typeface="Open Sans" pitchFamily="2" charset="0"/>
              <a:cs typeface="Open Sans" pitchFamily="2" charset="0"/>
            </a:endParaRPr>
          </a:p>
          <a:p>
            <a:endParaRPr lang="en-US">
              <a:solidFill>
                <a:schemeClr val="bg1"/>
              </a:solidFill>
            </a:endParaRPr>
          </a:p>
        </p:txBody>
      </p:sp>
      <p:sp>
        <p:nvSpPr>
          <p:cNvPr id="8" name="TextBox 7">
            <a:extLst>
              <a:ext uri="{FF2B5EF4-FFF2-40B4-BE49-F238E27FC236}">
                <a16:creationId xmlns:a16="http://schemas.microsoft.com/office/drawing/2014/main" id="{C98E7D7B-090C-0853-6666-D65E7DFFA1E8}"/>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pic>
        <p:nvPicPr>
          <p:cNvPr id="9" name="Picture 8">
            <a:extLst>
              <a:ext uri="{FF2B5EF4-FFF2-40B4-BE49-F238E27FC236}">
                <a16:creationId xmlns:a16="http://schemas.microsoft.com/office/drawing/2014/main" id="{2ADC9802-2DB9-CA33-46E4-B0CBE46B8810}"/>
              </a:ext>
            </a:extLst>
          </p:cNvPr>
          <p:cNvPicPr>
            <a:picLocks noChangeAspect="1"/>
          </p:cNvPicPr>
          <p:nvPr/>
        </p:nvPicPr>
        <p:blipFill>
          <a:blip r:embed="rId7"/>
          <a:stretch>
            <a:fillRect/>
          </a:stretch>
        </p:blipFill>
        <p:spPr>
          <a:xfrm>
            <a:off x="2002832" y="3675888"/>
            <a:ext cx="9024081" cy="786384"/>
          </a:xfrm>
          <a:prstGeom prst="rect">
            <a:avLst/>
          </a:prstGeom>
        </p:spPr>
      </p:pic>
    </p:spTree>
    <p:extLst>
      <p:ext uri="{BB962C8B-B14F-4D97-AF65-F5344CB8AC3E}">
        <p14:creationId xmlns:p14="http://schemas.microsoft.com/office/powerpoint/2010/main" val="1213009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76E25-D319-6869-EDE9-A2FF23ABC28B}"/>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C7FB1DCE-728B-3292-7169-F80B65204940}"/>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82569A0F-3DFB-CEA7-8793-602E6C82BC28}"/>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1F83EB8D-DD0B-98A4-48D2-5032CFA1D99B}"/>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6EAC4E7E-16D7-EC32-46D5-C29149359E4B}"/>
              </a:ext>
            </a:extLst>
          </p:cNvPr>
          <p:cNvSpPr txBox="1"/>
          <p:nvPr/>
        </p:nvSpPr>
        <p:spPr>
          <a:xfrm>
            <a:off x="711200" y="533401"/>
            <a:ext cx="9182608" cy="913199"/>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Banner Admin Setup Continued</a:t>
            </a:r>
          </a:p>
        </p:txBody>
      </p:sp>
      <p:sp>
        <p:nvSpPr>
          <p:cNvPr id="4" name="Content Placeholder 2">
            <a:extLst>
              <a:ext uri="{FF2B5EF4-FFF2-40B4-BE49-F238E27FC236}">
                <a16:creationId xmlns:a16="http://schemas.microsoft.com/office/drawing/2014/main" id="{176ED7A1-9461-4C7C-1104-C18B7E8A7A55}"/>
              </a:ext>
            </a:extLst>
          </p:cNvPr>
          <p:cNvSpPr txBox="1">
            <a:spLocks/>
          </p:cNvSpPr>
          <p:nvPr/>
        </p:nvSpPr>
        <p:spPr>
          <a:xfrm>
            <a:off x="838200" y="1446600"/>
            <a:ext cx="10515600" cy="47303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2000">
                <a:solidFill>
                  <a:schemeClr val="bg1"/>
                </a:solidFill>
                <a:latin typeface="Open Sans" pitchFamily="2" charset="0"/>
                <a:ea typeface="Open Sans" pitchFamily="2" charset="0"/>
                <a:cs typeface="Open Sans" pitchFamily="2" charset="0"/>
              </a:rPr>
              <a:t>Data Mapping - EDI Cross-Reference Rules</a:t>
            </a:r>
          </a:p>
          <a:p>
            <a:pPr lvl="2"/>
            <a:r>
              <a:rPr lang="en-US" err="1">
                <a:solidFill>
                  <a:schemeClr val="bg1"/>
                </a:solidFill>
                <a:latin typeface="Open Sans" pitchFamily="2" charset="0"/>
                <a:ea typeface="Open Sans" pitchFamily="2" charset="0"/>
                <a:cs typeface="Open Sans" pitchFamily="2" charset="0"/>
              </a:rPr>
              <a:t>SOAXREF</a:t>
            </a:r>
            <a:endParaRPr lang="en-US">
              <a:solidFill>
                <a:schemeClr val="bg1"/>
              </a:solidFill>
              <a:latin typeface="Open Sans" pitchFamily="2" charset="0"/>
              <a:ea typeface="Open Sans" pitchFamily="2" charset="0"/>
              <a:cs typeface="Open Sans" pitchFamily="2" charset="0"/>
            </a:endParaRPr>
          </a:p>
          <a:p>
            <a:pPr lvl="3"/>
            <a:r>
              <a:rPr lang="en-US" sz="2000" err="1">
                <a:solidFill>
                  <a:schemeClr val="bg1"/>
                </a:solidFill>
                <a:latin typeface="Open Sans" pitchFamily="2" charset="0"/>
                <a:ea typeface="Open Sans" pitchFamily="2" charset="0"/>
                <a:cs typeface="Open Sans" pitchFamily="2" charset="0"/>
              </a:rPr>
              <a:t>STVSBGIC</a:t>
            </a:r>
            <a:endParaRPr lang="en-US" sz="2000">
              <a:solidFill>
                <a:schemeClr val="bg1"/>
              </a:solidFill>
              <a:latin typeface="Open Sans" pitchFamily="2" charset="0"/>
              <a:ea typeface="Open Sans" pitchFamily="2" charset="0"/>
              <a:cs typeface="Open Sans" pitchFamily="2" charset="0"/>
            </a:endParaRPr>
          </a:p>
          <a:p>
            <a:pPr lvl="3"/>
            <a:r>
              <a:rPr lang="en-US" sz="2000" err="1">
                <a:solidFill>
                  <a:schemeClr val="bg1"/>
                </a:solidFill>
                <a:latin typeface="Open Sans" pitchFamily="2" charset="0"/>
                <a:ea typeface="Open Sans" pitchFamily="2" charset="0"/>
                <a:cs typeface="Open Sans" pitchFamily="2" charset="0"/>
              </a:rPr>
              <a:t>STVSBGIH</a:t>
            </a:r>
            <a:endParaRPr lang="en-US" sz="2000">
              <a:solidFill>
                <a:schemeClr val="bg1"/>
              </a:solidFill>
              <a:latin typeface="Open Sans" pitchFamily="2" charset="0"/>
              <a:ea typeface="Open Sans" pitchFamily="2" charset="0"/>
              <a:cs typeface="Open Sans" pitchFamily="2" charset="0"/>
            </a:endParaRPr>
          </a:p>
          <a:p>
            <a:pPr lvl="3"/>
            <a:r>
              <a:rPr lang="en-US" sz="2000" err="1">
                <a:solidFill>
                  <a:schemeClr val="bg1"/>
                </a:solidFill>
                <a:latin typeface="Open Sans" pitchFamily="2" charset="0"/>
                <a:ea typeface="Open Sans" pitchFamily="2" charset="0"/>
                <a:cs typeface="Open Sans" pitchFamily="2" charset="0"/>
              </a:rPr>
              <a:t>STVLEVL</a:t>
            </a:r>
            <a:endParaRPr lang="en-US" sz="2000">
              <a:solidFill>
                <a:schemeClr val="bg1"/>
              </a:solidFill>
              <a:latin typeface="Open Sans" pitchFamily="2" charset="0"/>
              <a:ea typeface="Open Sans" pitchFamily="2" charset="0"/>
              <a:cs typeface="Open Sans" pitchFamily="2" charset="0"/>
            </a:endParaRPr>
          </a:p>
          <a:p>
            <a:pPr lvl="3"/>
            <a:r>
              <a:rPr lang="en-US" sz="2000" err="1">
                <a:solidFill>
                  <a:schemeClr val="bg1"/>
                </a:solidFill>
                <a:latin typeface="Open Sans" pitchFamily="2" charset="0"/>
                <a:ea typeface="Open Sans" pitchFamily="2" charset="0"/>
                <a:cs typeface="Open Sans" pitchFamily="2" charset="0"/>
              </a:rPr>
              <a:t>STVNATN</a:t>
            </a:r>
            <a:endParaRPr lang="en-US" sz="2000">
              <a:solidFill>
                <a:schemeClr val="bg1"/>
              </a:solidFill>
              <a:latin typeface="Open Sans" pitchFamily="2" charset="0"/>
              <a:ea typeface="Open Sans" pitchFamily="2" charset="0"/>
              <a:cs typeface="Open Sans" pitchFamily="2" charset="0"/>
            </a:endParaRPr>
          </a:p>
          <a:p>
            <a:pPr lvl="3"/>
            <a:r>
              <a:rPr lang="en-US" sz="2000" err="1">
                <a:solidFill>
                  <a:schemeClr val="bg1"/>
                </a:solidFill>
                <a:latin typeface="Open Sans" pitchFamily="2" charset="0"/>
                <a:ea typeface="Open Sans" pitchFamily="2" charset="0"/>
                <a:cs typeface="Open Sans" pitchFamily="2" charset="0"/>
              </a:rPr>
              <a:t>STVMAJR</a:t>
            </a:r>
            <a:endParaRPr lang="en-US" sz="2000">
              <a:solidFill>
                <a:schemeClr val="bg1"/>
              </a:solidFill>
              <a:latin typeface="Open Sans" pitchFamily="2" charset="0"/>
              <a:ea typeface="Open Sans" pitchFamily="2" charset="0"/>
              <a:cs typeface="Open Sans" pitchFamily="2" charset="0"/>
            </a:endParaRPr>
          </a:p>
          <a:p>
            <a:pPr lvl="3"/>
            <a:r>
              <a:rPr lang="en-US" sz="2000" err="1">
                <a:solidFill>
                  <a:schemeClr val="bg1"/>
                </a:solidFill>
                <a:latin typeface="Open Sans" pitchFamily="2" charset="0"/>
                <a:ea typeface="Open Sans" pitchFamily="2" charset="0"/>
                <a:cs typeface="Open Sans" pitchFamily="2" charset="0"/>
              </a:rPr>
              <a:t>GTVLFST</a:t>
            </a:r>
            <a:endParaRPr lang="en-US" sz="2000">
              <a:solidFill>
                <a:schemeClr val="bg1"/>
              </a:solidFill>
              <a:latin typeface="Open Sans" pitchFamily="2" charset="0"/>
              <a:ea typeface="Open Sans" pitchFamily="2" charset="0"/>
              <a:cs typeface="Open Sans" pitchFamily="2" charset="0"/>
            </a:endParaRPr>
          </a:p>
          <a:p>
            <a:pPr lvl="3"/>
            <a:r>
              <a:rPr lang="en-US" sz="2000" err="1">
                <a:solidFill>
                  <a:schemeClr val="bg1"/>
                </a:solidFill>
                <a:latin typeface="Open Sans" pitchFamily="2" charset="0"/>
                <a:ea typeface="Open Sans" pitchFamily="2" charset="0"/>
                <a:cs typeface="Open Sans" pitchFamily="2" charset="0"/>
              </a:rPr>
              <a:t>STVHONR</a:t>
            </a:r>
            <a:endParaRPr lang="en-US" sz="2000">
              <a:solidFill>
                <a:schemeClr val="bg1"/>
              </a:solidFill>
              <a:latin typeface="Open Sans" pitchFamily="2" charset="0"/>
              <a:ea typeface="Open Sans" pitchFamily="2" charset="0"/>
              <a:cs typeface="Open Sans" pitchFamily="2" charset="0"/>
            </a:endParaRPr>
          </a:p>
          <a:p>
            <a:pPr lvl="1"/>
            <a:endParaRPr lang="en-US">
              <a:solidFill>
                <a:schemeClr val="bg1"/>
              </a:solidFill>
            </a:endParaRPr>
          </a:p>
        </p:txBody>
      </p:sp>
      <p:sp>
        <p:nvSpPr>
          <p:cNvPr id="8" name="TextBox 7">
            <a:extLst>
              <a:ext uri="{FF2B5EF4-FFF2-40B4-BE49-F238E27FC236}">
                <a16:creationId xmlns:a16="http://schemas.microsoft.com/office/drawing/2014/main" id="{1F09D42B-B63B-67D3-EA73-4B7AA675B951}"/>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42500824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D5033-3CF6-3E4D-D19C-1C8966EF67FD}"/>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74BC2FBB-CCCC-8319-5B77-E9952B56B026}"/>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8333062F-C681-A6E6-216C-2897A455879B}"/>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E3210902-6D27-E3D0-ADE6-8B73D06EB7CE}"/>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01C49BBA-7A9E-0C70-D415-C30D2DAD2FD9}"/>
              </a:ext>
            </a:extLst>
          </p:cNvPr>
          <p:cNvSpPr txBox="1"/>
          <p:nvPr/>
        </p:nvSpPr>
        <p:spPr>
          <a:xfrm>
            <a:off x="711200" y="533401"/>
            <a:ext cx="8862568" cy="913199"/>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Banner Admin Setup Continued</a:t>
            </a:r>
          </a:p>
        </p:txBody>
      </p:sp>
      <p:sp>
        <p:nvSpPr>
          <p:cNvPr id="4" name="Content Placeholder 2">
            <a:extLst>
              <a:ext uri="{FF2B5EF4-FFF2-40B4-BE49-F238E27FC236}">
                <a16:creationId xmlns:a16="http://schemas.microsoft.com/office/drawing/2014/main" id="{AEF48BA3-B73A-706A-F767-7F8EDAEE389E}"/>
              </a:ext>
            </a:extLst>
          </p:cNvPr>
          <p:cNvSpPr txBox="1">
            <a:spLocks/>
          </p:cNvSpPr>
          <p:nvPr/>
        </p:nvSpPr>
        <p:spPr>
          <a:xfrm>
            <a:off x="838200" y="1446600"/>
            <a:ext cx="10515600" cy="47303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2000">
                <a:solidFill>
                  <a:schemeClr val="bg1"/>
                </a:solidFill>
                <a:latin typeface="Open Sans" pitchFamily="2" charset="0"/>
                <a:ea typeface="Open Sans" pitchFamily="2" charset="0"/>
                <a:cs typeface="Open Sans" pitchFamily="2" charset="0"/>
              </a:rPr>
              <a:t>Data Mapping - EDI Cross-Reference Rules</a:t>
            </a:r>
          </a:p>
          <a:p>
            <a:pPr lvl="2"/>
            <a:r>
              <a:rPr lang="en-US">
                <a:solidFill>
                  <a:schemeClr val="bg1"/>
                </a:solidFill>
                <a:latin typeface="Open Sans" pitchFamily="2" charset="0"/>
                <a:ea typeface="Open Sans" pitchFamily="2" charset="0"/>
                <a:cs typeface="Open Sans" pitchFamily="2" charset="0"/>
              </a:rPr>
              <a:t>Creation of </a:t>
            </a:r>
            <a:r>
              <a:rPr lang="en-US" err="1">
                <a:solidFill>
                  <a:schemeClr val="bg1"/>
                </a:solidFill>
                <a:latin typeface="Open Sans" pitchFamily="2" charset="0"/>
                <a:ea typeface="Open Sans" pitchFamily="2" charset="0"/>
                <a:cs typeface="Open Sans" pitchFamily="2" charset="0"/>
              </a:rPr>
              <a:t>CIPC</a:t>
            </a:r>
            <a:r>
              <a:rPr lang="en-US">
                <a:solidFill>
                  <a:schemeClr val="bg1"/>
                </a:solidFill>
                <a:latin typeface="Open Sans" pitchFamily="2" charset="0"/>
                <a:ea typeface="Open Sans" pitchFamily="2" charset="0"/>
                <a:cs typeface="Open Sans" pitchFamily="2" charset="0"/>
              </a:rPr>
              <a:t> (Classification of Instructional Program Codes) in </a:t>
            </a:r>
            <a:r>
              <a:rPr lang="en-US" err="1">
                <a:solidFill>
                  <a:schemeClr val="bg1"/>
                </a:solidFill>
                <a:latin typeface="Open Sans" pitchFamily="2" charset="0"/>
                <a:ea typeface="Open Sans" pitchFamily="2" charset="0"/>
                <a:cs typeface="Open Sans" pitchFamily="2" charset="0"/>
              </a:rPr>
              <a:t>STVCIPC</a:t>
            </a:r>
            <a:endParaRPr lang="en-US">
              <a:solidFill>
                <a:schemeClr val="bg1"/>
              </a:solidFill>
              <a:latin typeface="Open Sans" pitchFamily="2" charset="0"/>
              <a:ea typeface="Open Sans" pitchFamily="2" charset="0"/>
              <a:cs typeface="Open Sans" pitchFamily="2" charset="0"/>
            </a:endParaRPr>
          </a:p>
          <a:p>
            <a:pPr lvl="3"/>
            <a:r>
              <a:rPr lang="en-US" sz="2000">
                <a:solidFill>
                  <a:schemeClr val="bg1"/>
                </a:solidFill>
                <a:latin typeface="Open Sans" pitchFamily="2" charset="0"/>
                <a:ea typeface="Open Sans" pitchFamily="2" charset="0"/>
                <a:cs typeface="Open Sans" pitchFamily="2" charset="0"/>
              </a:rPr>
              <a:t>Used a download from Statistics Canada</a:t>
            </a:r>
          </a:p>
          <a:p>
            <a:pPr lvl="2"/>
            <a:r>
              <a:rPr lang="en-US">
                <a:solidFill>
                  <a:schemeClr val="bg1"/>
                </a:solidFill>
                <a:latin typeface="Open Sans" pitchFamily="2" charset="0"/>
                <a:ea typeface="Open Sans" pitchFamily="2" charset="0"/>
                <a:cs typeface="Open Sans" pitchFamily="2" charset="0"/>
              </a:rPr>
              <a:t>Major Codes to </a:t>
            </a:r>
            <a:r>
              <a:rPr lang="en-US" err="1">
                <a:solidFill>
                  <a:schemeClr val="bg1"/>
                </a:solidFill>
                <a:latin typeface="Open Sans" pitchFamily="2" charset="0"/>
                <a:ea typeface="Open Sans" pitchFamily="2" charset="0"/>
                <a:cs typeface="Open Sans" pitchFamily="2" charset="0"/>
              </a:rPr>
              <a:t>CIPC</a:t>
            </a:r>
            <a:r>
              <a:rPr lang="en-US">
                <a:solidFill>
                  <a:schemeClr val="bg1"/>
                </a:solidFill>
                <a:latin typeface="Open Sans" pitchFamily="2" charset="0"/>
                <a:ea typeface="Open Sans" pitchFamily="2" charset="0"/>
                <a:cs typeface="Open Sans" pitchFamily="2" charset="0"/>
              </a:rPr>
              <a:t> </a:t>
            </a:r>
          </a:p>
          <a:p>
            <a:pPr marL="1371600" lvl="3" indent="0">
              <a:buNone/>
            </a:pPr>
            <a:endParaRPr lang="en-US">
              <a:solidFill>
                <a:schemeClr val="bg1"/>
              </a:solidFill>
            </a:endParaRPr>
          </a:p>
          <a:p>
            <a:pPr marL="1371600" lvl="3" indent="0">
              <a:buNone/>
            </a:pPr>
            <a:endParaRPr lang="en-US">
              <a:solidFill>
                <a:schemeClr val="bg1"/>
              </a:solidFill>
            </a:endParaRPr>
          </a:p>
          <a:p>
            <a:pPr marL="1371600" lvl="3" indent="0">
              <a:buNone/>
            </a:pPr>
            <a:endParaRPr lang="en-US">
              <a:solidFill>
                <a:schemeClr val="bg1"/>
              </a:solidFill>
            </a:endParaRPr>
          </a:p>
          <a:p>
            <a:pPr lvl="1"/>
            <a:endParaRPr lang="en-US">
              <a:solidFill>
                <a:schemeClr val="bg1"/>
              </a:solidFill>
            </a:endParaRPr>
          </a:p>
          <a:p>
            <a:pPr lvl="1"/>
            <a:endParaRPr lang="en-US" sz="2000">
              <a:solidFill>
                <a:schemeClr val="bg1"/>
              </a:solidFill>
              <a:latin typeface="Open Sans" pitchFamily="2" charset="0"/>
              <a:ea typeface="Open Sans" pitchFamily="2" charset="0"/>
              <a:cs typeface="Open Sans" pitchFamily="2" charset="0"/>
            </a:endParaRPr>
          </a:p>
          <a:p>
            <a:pPr lvl="1"/>
            <a:r>
              <a:rPr lang="en-US" sz="2000">
                <a:solidFill>
                  <a:schemeClr val="bg1"/>
                </a:solidFill>
                <a:latin typeface="Open Sans" pitchFamily="2" charset="0"/>
                <a:ea typeface="Open Sans" pitchFamily="2" charset="0"/>
                <a:cs typeface="Open Sans" pitchFamily="2" charset="0"/>
              </a:rPr>
              <a:t>Script to copy configuration forward to future environments – eliminate errors</a:t>
            </a:r>
          </a:p>
        </p:txBody>
      </p:sp>
      <p:pic>
        <p:nvPicPr>
          <p:cNvPr id="10" name="Picture 9">
            <a:extLst>
              <a:ext uri="{FF2B5EF4-FFF2-40B4-BE49-F238E27FC236}">
                <a16:creationId xmlns:a16="http://schemas.microsoft.com/office/drawing/2014/main" id="{5B020C68-A73D-0DC4-2EC4-7663FA95A187}"/>
              </a:ext>
            </a:extLst>
          </p:cNvPr>
          <p:cNvPicPr>
            <a:picLocks noChangeAspect="1"/>
          </p:cNvPicPr>
          <p:nvPr/>
        </p:nvPicPr>
        <p:blipFill>
          <a:blip r:embed="rId7"/>
          <a:stretch>
            <a:fillRect/>
          </a:stretch>
        </p:blipFill>
        <p:spPr>
          <a:xfrm>
            <a:off x="2114296" y="2893199"/>
            <a:ext cx="7237297" cy="1139305"/>
          </a:xfrm>
          <a:prstGeom prst="rect">
            <a:avLst/>
          </a:prstGeom>
        </p:spPr>
      </p:pic>
      <p:sp>
        <p:nvSpPr>
          <p:cNvPr id="9" name="TextBox 7">
            <a:extLst>
              <a:ext uri="{FF2B5EF4-FFF2-40B4-BE49-F238E27FC236}">
                <a16:creationId xmlns:a16="http://schemas.microsoft.com/office/drawing/2014/main" id="{670307DD-F956-4301-E8F5-0FDDA73AF1B2}"/>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15515488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47C151-9C9C-56F6-4800-4AFF91FCE8C3}"/>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6BD6AFE-1B35-2067-6178-DE4B33DB2A16}"/>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BF6D83D4-2199-5717-E9F1-00A50905CC7A}"/>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D01E56D4-ADD6-FC03-A531-3516E4D9439E}"/>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A13CA5D2-101A-2626-3A8C-31E2E509B86C}"/>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A80E7890-7465-8C80-21C8-A64C12541E61}"/>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89DC224B-EDF4-397D-1C10-C414A23B244D}"/>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50222049-CF35-F487-4074-6D53D6670F65}"/>
              </a:ext>
            </a:extLst>
          </p:cNvPr>
          <p:cNvSpPr txBox="1"/>
          <p:nvPr/>
        </p:nvSpPr>
        <p:spPr>
          <a:xfrm>
            <a:off x="617070" y="356831"/>
            <a:ext cx="9270642" cy="1734064"/>
          </a:xfrm>
          <a:prstGeom prst="rect">
            <a:avLst/>
          </a:prstGeom>
          <a:noFill/>
        </p:spPr>
        <p:txBody>
          <a:bodyPr wrap="square" lIns="91440" tIns="45720" rIns="91440" bIns="45720" rtlCol="0" anchor="t">
            <a:spAutoFit/>
          </a:bodyPr>
          <a:lstStyle/>
          <a:p>
            <a:r>
              <a:rPr lang="en-CA" sz="5300">
                <a:solidFill>
                  <a:srgbClr val="006937"/>
                </a:solidFill>
                <a:latin typeface="Open Sans Condensed"/>
              </a:rPr>
              <a:t>Banner Student Self Service Setup</a:t>
            </a:r>
            <a:endParaRPr lang="en-US">
              <a:solidFill>
                <a:srgbClr val="006937"/>
              </a:solidFill>
            </a:endParaRPr>
          </a:p>
        </p:txBody>
      </p:sp>
      <p:sp>
        <p:nvSpPr>
          <p:cNvPr id="19" name="TextBox 7">
            <a:extLst>
              <a:ext uri="{FF2B5EF4-FFF2-40B4-BE49-F238E27FC236}">
                <a16:creationId xmlns:a16="http://schemas.microsoft.com/office/drawing/2014/main" id="{8A3BF086-1671-4A9B-4E73-FC68A1504591}"/>
              </a:ext>
            </a:extLst>
          </p:cNvPr>
          <p:cNvSpPr txBox="1"/>
          <p:nvPr/>
        </p:nvSpPr>
        <p:spPr>
          <a:xfrm>
            <a:off x="347663" y="1366471"/>
            <a:ext cx="11475508" cy="3876126"/>
          </a:xfrm>
          <a:prstGeom prst="rect">
            <a:avLst/>
          </a:prstGeom>
        </p:spPr>
        <p:txBody>
          <a:bodyPr wrap="square" lIns="0" tIns="0" rIns="0" bIns="0" rtlCol="0" anchor="t">
            <a:spAutoFit/>
          </a:bodyPr>
          <a:lstStyle/>
          <a:p>
            <a:pPr marL="742950" lvl="1" indent="-285750">
              <a:lnSpc>
                <a:spcPct val="150000"/>
              </a:lnSpc>
              <a:spcBef>
                <a:spcPts val="500"/>
              </a:spcBef>
              <a:buFont typeface="Arial" panose="020B0604020202020204" pitchFamily="34" charset="0"/>
              <a:buChar char="•"/>
            </a:pPr>
            <a:r>
              <a:rPr lang="en-US" sz="2400">
                <a:latin typeface="Open Sans"/>
                <a:ea typeface="Open Sans"/>
                <a:cs typeface="Open Sans"/>
                <a:sym typeface="Open Sans Bold"/>
              </a:rPr>
              <a:t>Decision made to use Baseline – concessions were made that it would impact the student user experience</a:t>
            </a:r>
            <a:endParaRPr lang="en-US" sz="2400">
              <a:latin typeface="Open Sans"/>
              <a:ea typeface="Open Sans"/>
              <a:cs typeface="Open Sans"/>
            </a:endParaRPr>
          </a:p>
          <a:p>
            <a:pPr marL="742950" lvl="1" indent="-285750">
              <a:lnSpc>
                <a:spcPct val="150000"/>
              </a:lnSpc>
              <a:spcBef>
                <a:spcPts val="500"/>
              </a:spcBef>
              <a:buFont typeface="Arial" panose="020B0604020202020204" pitchFamily="34" charset="0"/>
              <a:buChar char="•"/>
            </a:pPr>
            <a:r>
              <a:rPr lang="en-US" sz="2400">
                <a:latin typeface="Open Sans"/>
                <a:ea typeface="Open Sans"/>
                <a:cs typeface="Open Sans"/>
                <a:sym typeface="Open Sans Bold"/>
              </a:rPr>
              <a:t>GMATRAN </a:t>
            </a:r>
            <a:endParaRPr lang="en-US" sz="2400">
              <a:latin typeface="Open Sans"/>
              <a:ea typeface="Open Sans"/>
              <a:cs typeface="Open Sans"/>
            </a:endParaRPr>
          </a:p>
          <a:p>
            <a:pPr marL="1200150" lvl="2" indent="-285750">
              <a:lnSpc>
                <a:spcPct val="150000"/>
              </a:lnSpc>
              <a:spcBef>
                <a:spcPts val="500"/>
              </a:spcBef>
              <a:buFont typeface="Arial" panose="020B0604020202020204" pitchFamily="34" charset="0"/>
              <a:buChar char="•"/>
            </a:pPr>
            <a:r>
              <a:rPr lang="en-US" sz="2000">
                <a:latin typeface="Open Sans"/>
                <a:ea typeface="Open Sans"/>
                <a:cs typeface="Open Sans"/>
                <a:sym typeface="Open Sans Bold"/>
              </a:rPr>
              <a:t>Edit help text and other fields to provide more useful information</a:t>
            </a:r>
            <a:endParaRPr lang="en-US" sz="2000">
              <a:latin typeface="Open Sans" panose="020B0606030504020204" pitchFamily="34" charset="0"/>
              <a:ea typeface="Open Sans" panose="020B0606030504020204" pitchFamily="34" charset="0"/>
              <a:cs typeface="Open Sans" panose="020B0606030504020204" pitchFamily="34" charset="0"/>
            </a:endParaRPr>
          </a:p>
          <a:p>
            <a:pPr marL="1200150" lvl="2" indent="-285750">
              <a:lnSpc>
                <a:spcPct val="150000"/>
              </a:lnSpc>
              <a:spcBef>
                <a:spcPts val="500"/>
              </a:spcBef>
              <a:buFont typeface="Arial" panose="020B0604020202020204" pitchFamily="34" charset="0"/>
              <a:buChar char="•"/>
            </a:pPr>
            <a:r>
              <a:rPr lang="en-US" sz="2000">
                <a:latin typeface="Open Sans"/>
                <a:ea typeface="Open Sans"/>
                <a:cs typeface="Open Sans"/>
                <a:sym typeface="Open Sans Bold"/>
              </a:rPr>
              <a:t>Note that help text for this page is in GMATRAN </a:t>
            </a:r>
            <a:r>
              <a:rPr lang="en-US" sz="2000" u="sng">
                <a:latin typeface="Open Sans"/>
                <a:ea typeface="Open Sans"/>
                <a:cs typeface="Open Sans"/>
                <a:sym typeface="Open Sans Bold"/>
              </a:rPr>
              <a:t>not</a:t>
            </a:r>
            <a:r>
              <a:rPr lang="en-US" sz="2000">
                <a:latin typeface="Open Sans"/>
                <a:ea typeface="Open Sans"/>
                <a:cs typeface="Open Sans"/>
                <a:sym typeface="Open Sans Bold"/>
              </a:rPr>
              <a:t> GUAINFO</a:t>
            </a:r>
            <a:endParaRPr lang="en-US" sz="2000">
              <a:latin typeface="Open Sans" panose="020B0606030504020204" pitchFamily="34" charset="0"/>
              <a:ea typeface="Open Sans" panose="020B0606030504020204" pitchFamily="34" charset="0"/>
              <a:cs typeface="Open Sans" panose="020B0606030504020204" pitchFamily="34" charset="0"/>
            </a:endParaRPr>
          </a:p>
          <a:p>
            <a:pPr marL="742950" lvl="1" indent="-285750">
              <a:lnSpc>
                <a:spcPct val="150000"/>
              </a:lnSpc>
              <a:spcBef>
                <a:spcPts val="500"/>
              </a:spcBef>
              <a:buFont typeface="Arial" panose="020B0604020202020204" pitchFamily="34" charset="0"/>
              <a:buChar char="•"/>
            </a:pPr>
            <a:r>
              <a:rPr lang="en-US" sz="2400">
                <a:latin typeface="Open Sans"/>
                <a:ea typeface="Open Sans"/>
                <a:cs typeface="Open Sans"/>
                <a:sym typeface="Open Sans Bold"/>
              </a:rPr>
              <a:t>SCSS Changes to hide fields</a:t>
            </a:r>
            <a:endParaRPr lang="en-US" sz="2400">
              <a:latin typeface="Open Sans" panose="020B0606030504020204" pitchFamily="34" charset="0"/>
              <a:ea typeface="Open Sans" panose="020B0606030504020204" pitchFamily="34" charset="0"/>
              <a:cs typeface="Open Sans" panose="020B0606030504020204" pitchFamily="34" charset="0"/>
            </a:endParaRPr>
          </a:p>
          <a:p>
            <a:pPr marL="1200150" lvl="2" indent="-285750">
              <a:lnSpc>
                <a:spcPct val="150000"/>
              </a:lnSpc>
              <a:spcBef>
                <a:spcPts val="500"/>
              </a:spcBef>
              <a:buFont typeface="Arial" panose="020B0604020202020204" pitchFamily="34" charset="0"/>
              <a:buChar char="•"/>
            </a:pPr>
            <a:r>
              <a:rPr lang="en-US" sz="2000">
                <a:latin typeface="Open Sans"/>
                <a:ea typeface="Open Sans"/>
                <a:cs typeface="Open Sans"/>
                <a:sym typeface="Open Sans Bold"/>
              </a:rPr>
              <a:t>Page Component Extensibility tools don’t work on these pages</a:t>
            </a:r>
            <a:endParaRPr lang="en-US"/>
          </a:p>
        </p:txBody>
      </p:sp>
      <p:sp>
        <p:nvSpPr>
          <p:cNvPr id="10" name="TextBox 7">
            <a:extLst>
              <a:ext uri="{FF2B5EF4-FFF2-40B4-BE49-F238E27FC236}">
                <a16:creationId xmlns:a16="http://schemas.microsoft.com/office/drawing/2014/main" id="{60884821-7DD7-12DD-5573-4F6301C94312}"/>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2443885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E4041-A177-6125-2912-13DBDB057F4D}"/>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7AF1E15D-27EE-79F3-2AA6-66F0DFD015B2}"/>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2909441E-486B-421B-336C-AE3E935A5ED8}"/>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77EE6F5A-EBC2-C4FE-5208-21AFC9F1FE21}"/>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9AB4174F-07C3-B044-D3F1-77FBA1E1F089}"/>
              </a:ext>
            </a:extLst>
          </p:cNvPr>
          <p:cNvSpPr txBox="1"/>
          <p:nvPr/>
        </p:nvSpPr>
        <p:spPr>
          <a:xfrm>
            <a:off x="711200" y="533401"/>
            <a:ext cx="10362184" cy="913199"/>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Banner Student Self Service Order Pages</a:t>
            </a:r>
          </a:p>
        </p:txBody>
      </p:sp>
      <p:sp>
        <p:nvSpPr>
          <p:cNvPr id="4" name="Content Placeholder 2">
            <a:extLst>
              <a:ext uri="{FF2B5EF4-FFF2-40B4-BE49-F238E27FC236}">
                <a16:creationId xmlns:a16="http://schemas.microsoft.com/office/drawing/2014/main" id="{1B80C01F-6D0C-07B2-D7DF-0280C9317372}"/>
              </a:ext>
            </a:extLst>
          </p:cNvPr>
          <p:cNvSpPr txBox="1">
            <a:spLocks/>
          </p:cNvSpPr>
          <p:nvPr/>
        </p:nvSpPr>
        <p:spPr>
          <a:xfrm>
            <a:off x="838200" y="1825625"/>
            <a:ext cx="10515600" cy="4351338"/>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solidFill>
                <a:schemeClr val="bg1"/>
              </a:solidFill>
              <a:latin typeface="Open Sans" pitchFamily="2" charset="0"/>
              <a:ea typeface="Open Sans" pitchFamily="2" charset="0"/>
              <a:cs typeface="Open Sans" pitchFamily="2" charset="0"/>
            </a:endParaRPr>
          </a:p>
          <a:p>
            <a:pPr marL="457200" lvl="1" indent="0">
              <a:buNone/>
            </a:pPr>
            <a:endParaRPr lang="en-US">
              <a:solidFill>
                <a:schemeClr val="bg1"/>
              </a:solidFill>
            </a:endParaRPr>
          </a:p>
          <a:p>
            <a:pPr marL="457200" lvl="1" indent="0">
              <a:buNone/>
            </a:pPr>
            <a:endParaRPr lang="en-US">
              <a:solidFill>
                <a:schemeClr val="bg1"/>
              </a:solidFill>
            </a:endParaRPr>
          </a:p>
          <a:p>
            <a:pPr marL="457200" lvl="1" indent="0">
              <a:buNone/>
            </a:pPr>
            <a:endParaRPr lang="en-US">
              <a:solidFill>
                <a:schemeClr val="bg1"/>
              </a:solidFill>
            </a:endParaRPr>
          </a:p>
          <a:p>
            <a:endParaRPr lang="en-US">
              <a:solidFill>
                <a:schemeClr val="bg1"/>
              </a:solidFill>
            </a:endParaRPr>
          </a:p>
        </p:txBody>
      </p:sp>
      <p:sp>
        <p:nvSpPr>
          <p:cNvPr id="8" name="TextBox 7">
            <a:extLst>
              <a:ext uri="{FF2B5EF4-FFF2-40B4-BE49-F238E27FC236}">
                <a16:creationId xmlns:a16="http://schemas.microsoft.com/office/drawing/2014/main" id="{65000DDE-8761-51DD-68E8-D9ECCBD2BCEC}"/>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pic>
        <p:nvPicPr>
          <p:cNvPr id="5" name="Picture 4" descr="A screenshot of a computer&#10;&#10;AI-generated content may be incorrect.">
            <a:extLst>
              <a:ext uri="{FF2B5EF4-FFF2-40B4-BE49-F238E27FC236}">
                <a16:creationId xmlns:a16="http://schemas.microsoft.com/office/drawing/2014/main" id="{D8EC0E58-FAA6-9AD8-1295-C0AA9ED8273F}"/>
              </a:ext>
            </a:extLst>
          </p:cNvPr>
          <p:cNvPicPr>
            <a:picLocks noChangeAspect="1"/>
          </p:cNvPicPr>
          <p:nvPr/>
        </p:nvPicPr>
        <p:blipFill>
          <a:blip r:embed="rId7"/>
          <a:stretch>
            <a:fillRect/>
          </a:stretch>
        </p:blipFill>
        <p:spPr>
          <a:xfrm>
            <a:off x="1424877" y="1674068"/>
            <a:ext cx="7334739" cy="3350358"/>
          </a:xfrm>
          <a:prstGeom prst="rect">
            <a:avLst/>
          </a:prstGeom>
        </p:spPr>
      </p:pic>
    </p:spTree>
    <p:extLst>
      <p:ext uri="{BB962C8B-B14F-4D97-AF65-F5344CB8AC3E}">
        <p14:creationId xmlns:p14="http://schemas.microsoft.com/office/powerpoint/2010/main" val="703250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9FCE5-2C89-1B89-3EEB-3AADD85C03E9}"/>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DC101065-742F-D1FE-4F73-1DD18EACFC0E}"/>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150FF520-A11E-7CAA-283E-D3FA43C20480}"/>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9D65E1F5-6947-242F-0F4A-3E301723A274}"/>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13B06B5D-9E88-D622-12F3-97C5C6EFFE06}"/>
              </a:ext>
            </a:extLst>
          </p:cNvPr>
          <p:cNvSpPr txBox="1"/>
          <p:nvPr/>
        </p:nvSpPr>
        <p:spPr>
          <a:xfrm>
            <a:off x="711200" y="533401"/>
            <a:ext cx="9786112" cy="913199"/>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Banner Student Self Service Order Pages</a:t>
            </a:r>
          </a:p>
        </p:txBody>
      </p:sp>
      <p:sp>
        <p:nvSpPr>
          <p:cNvPr id="4" name="Content Placeholder 2">
            <a:extLst>
              <a:ext uri="{FF2B5EF4-FFF2-40B4-BE49-F238E27FC236}">
                <a16:creationId xmlns:a16="http://schemas.microsoft.com/office/drawing/2014/main" id="{96AC92F2-1F47-4BB0-3129-6449E247C4BC}"/>
              </a:ext>
            </a:extLst>
          </p:cNvPr>
          <p:cNvSpPr txBox="1">
            <a:spLocks/>
          </p:cNvSpPr>
          <p:nvPr/>
        </p:nvSpPr>
        <p:spPr>
          <a:xfrm>
            <a:off x="838200" y="1825625"/>
            <a:ext cx="10515600" cy="4351338"/>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solidFill>
                <a:schemeClr val="bg1"/>
              </a:solidFill>
            </a:endParaRPr>
          </a:p>
          <a:p>
            <a:pPr marL="457200" lvl="1" indent="0">
              <a:buNone/>
            </a:pPr>
            <a:endParaRPr lang="en-US">
              <a:solidFill>
                <a:schemeClr val="bg1"/>
              </a:solidFill>
            </a:endParaRPr>
          </a:p>
          <a:p>
            <a:pPr marL="457200" lvl="1" indent="0">
              <a:buNone/>
            </a:pPr>
            <a:endParaRPr lang="en-US">
              <a:solidFill>
                <a:schemeClr val="bg1"/>
              </a:solidFill>
            </a:endParaRPr>
          </a:p>
          <a:p>
            <a:pPr marL="457200" lvl="1" indent="0">
              <a:buNone/>
            </a:pPr>
            <a:endParaRPr lang="en-US">
              <a:solidFill>
                <a:schemeClr val="bg1"/>
              </a:solidFill>
            </a:endParaRPr>
          </a:p>
          <a:p>
            <a:endParaRPr lang="en-US">
              <a:solidFill>
                <a:schemeClr val="bg1"/>
              </a:solidFill>
            </a:endParaRPr>
          </a:p>
        </p:txBody>
      </p:sp>
      <p:sp>
        <p:nvSpPr>
          <p:cNvPr id="8" name="TextBox 7">
            <a:extLst>
              <a:ext uri="{FF2B5EF4-FFF2-40B4-BE49-F238E27FC236}">
                <a16:creationId xmlns:a16="http://schemas.microsoft.com/office/drawing/2014/main" id="{C1E05F7F-C34E-9BB3-81B3-6217E6CB560B}"/>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pic>
        <p:nvPicPr>
          <p:cNvPr id="7" name="Picture 6" descr="A screenshot of a computer&#10;&#10;AI-generated content may be incorrect.">
            <a:extLst>
              <a:ext uri="{FF2B5EF4-FFF2-40B4-BE49-F238E27FC236}">
                <a16:creationId xmlns:a16="http://schemas.microsoft.com/office/drawing/2014/main" id="{6608226A-9D57-658E-B0FB-64463C475B48}"/>
              </a:ext>
            </a:extLst>
          </p:cNvPr>
          <p:cNvPicPr>
            <a:picLocks noChangeAspect="1"/>
          </p:cNvPicPr>
          <p:nvPr/>
        </p:nvPicPr>
        <p:blipFill>
          <a:blip r:embed="rId7"/>
          <a:stretch>
            <a:fillRect/>
          </a:stretch>
        </p:blipFill>
        <p:spPr>
          <a:xfrm>
            <a:off x="1301226" y="1531929"/>
            <a:ext cx="3554237" cy="3552255"/>
          </a:xfrm>
          <a:prstGeom prst="rect">
            <a:avLst/>
          </a:prstGeom>
        </p:spPr>
      </p:pic>
    </p:spTree>
    <p:extLst>
      <p:ext uri="{BB962C8B-B14F-4D97-AF65-F5344CB8AC3E}">
        <p14:creationId xmlns:p14="http://schemas.microsoft.com/office/powerpoint/2010/main" val="987691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C3E41-DA2F-E661-BEA3-F6CA982A19B0}"/>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B70CE94A-A3C7-5434-D769-FD38EC0385A0}"/>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217A4E02-1213-3824-9B56-1318C050B07B}"/>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F04A952E-9512-64A0-D0C1-8176C0B7F9D1}"/>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CAECC95D-50E8-F49C-A3E8-FB8710E747BB}"/>
              </a:ext>
            </a:extLst>
          </p:cNvPr>
          <p:cNvSpPr txBox="1"/>
          <p:nvPr/>
        </p:nvSpPr>
        <p:spPr>
          <a:xfrm>
            <a:off x="711200" y="533401"/>
            <a:ext cx="9786112" cy="913199"/>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Banner Student Self Service Order Pages</a:t>
            </a:r>
          </a:p>
        </p:txBody>
      </p:sp>
      <p:sp>
        <p:nvSpPr>
          <p:cNvPr id="4" name="Content Placeholder 2">
            <a:extLst>
              <a:ext uri="{FF2B5EF4-FFF2-40B4-BE49-F238E27FC236}">
                <a16:creationId xmlns:a16="http://schemas.microsoft.com/office/drawing/2014/main" id="{D5F9A8EA-132A-66AB-EBED-8B1348A79DD1}"/>
              </a:ext>
            </a:extLst>
          </p:cNvPr>
          <p:cNvSpPr txBox="1">
            <a:spLocks/>
          </p:cNvSpPr>
          <p:nvPr/>
        </p:nvSpPr>
        <p:spPr>
          <a:xfrm>
            <a:off x="838200" y="1825625"/>
            <a:ext cx="10515600" cy="4351338"/>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solidFill>
                <a:schemeClr val="bg1"/>
              </a:solidFill>
            </a:endParaRPr>
          </a:p>
          <a:p>
            <a:pPr marL="457200" lvl="1" indent="0">
              <a:buNone/>
            </a:pPr>
            <a:endParaRPr lang="en-US">
              <a:solidFill>
                <a:schemeClr val="bg1"/>
              </a:solidFill>
            </a:endParaRPr>
          </a:p>
          <a:p>
            <a:pPr marL="457200" lvl="1" indent="0">
              <a:buNone/>
            </a:pPr>
            <a:endParaRPr lang="en-US">
              <a:solidFill>
                <a:schemeClr val="bg1"/>
              </a:solidFill>
            </a:endParaRPr>
          </a:p>
          <a:p>
            <a:pPr marL="457200" lvl="1" indent="0">
              <a:buNone/>
            </a:pPr>
            <a:endParaRPr lang="en-US">
              <a:solidFill>
                <a:schemeClr val="bg1"/>
              </a:solidFill>
            </a:endParaRPr>
          </a:p>
          <a:p>
            <a:endParaRPr lang="en-US">
              <a:solidFill>
                <a:schemeClr val="bg1"/>
              </a:solidFill>
            </a:endParaRPr>
          </a:p>
        </p:txBody>
      </p:sp>
      <p:sp>
        <p:nvSpPr>
          <p:cNvPr id="8" name="TextBox 7">
            <a:extLst>
              <a:ext uri="{FF2B5EF4-FFF2-40B4-BE49-F238E27FC236}">
                <a16:creationId xmlns:a16="http://schemas.microsoft.com/office/drawing/2014/main" id="{ED3E7B1E-4E4E-9FBA-8B92-9E6CCB89E81A}"/>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pic>
        <p:nvPicPr>
          <p:cNvPr id="7" name="Picture 6" descr="A screenshot of a computer&#10;&#10;AI-generated content may be incorrect.">
            <a:extLst>
              <a:ext uri="{FF2B5EF4-FFF2-40B4-BE49-F238E27FC236}">
                <a16:creationId xmlns:a16="http://schemas.microsoft.com/office/drawing/2014/main" id="{67EE8661-199C-D503-E78F-A23AD964E9B5}"/>
              </a:ext>
            </a:extLst>
          </p:cNvPr>
          <p:cNvPicPr>
            <a:picLocks noChangeAspect="1"/>
          </p:cNvPicPr>
          <p:nvPr/>
        </p:nvPicPr>
        <p:blipFill>
          <a:blip r:embed="rId7"/>
          <a:stretch>
            <a:fillRect/>
          </a:stretch>
        </p:blipFill>
        <p:spPr>
          <a:xfrm>
            <a:off x="1390724" y="1505736"/>
            <a:ext cx="3656764" cy="3599575"/>
          </a:xfrm>
          <a:prstGeom prst="rect">
            <a:avLst/>
          </a:prstGeom>
        </p:spPr>
      </p:pic>
    </p:spTree>
    <p:extLst>
      <p:ext uri="{BB962C8B-B14F-4D97-AF65-F5344CB8AC3E}">
        <p14:creationId xmlns:p14="http://schemas.microsoft.com/office/powerpoint/2010/main" val="1671961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0FEF5-7BF1-FFE5-89AA-1EA49C2A5E28}"/>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D4B3BC86-1A39-8679-A9DC-EAC550127ED2}"/>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3DB9BCF7-F513-CEE4-6315-06750A8DA9F8}"/>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5A6DD046-0077-8806-4EC3-1607AF51F547}"/>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8ECCD3DB-24F3-1706-D95A-B6C7B255FF3C}"/>
              </a:ext>
            </a:extLst>
          </p:cNvPr>
          <p:cNvSpPr txBox="1"/>
          <p:nvPr/>
        </p:nvSpPr>
        <p:spPr>
          <a:xfrm>
            <a:off x="711200" y="533401"/>
            <a:ext cx="9786112" cy="913199"/>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Banner Student Self Service Order Pages</a:t>
            </a:r>
          </a:p>
        </p:txBody>
      </p:sp>
      <p:sp>
        <p:nvSpPr>
          <p:cNvPr id="4" name="Content Placeholder 2">
            <a:extLst>
              <a:ext uri="{FF2B5EF4-FFF2-40B4-BE49-F238E27FC236}">
                <a16:creationId xmlns:a16="http://schemas.microsoft.com/office/drawing/2014/main" id="{14D3F0F2-8FF1-957A-A14A-AD5E05DFF89F}"/>
              </a:ext>
            </a:extLst>
          </p:cNvPr>
          <p:cNvSpPr txBox="1">
            <a:spLocks/>
          </p:cNvSpPr>
          <p:nvPr/>
        </p:nvSpPr>
        <p:spPr>
          <a:xfrm>
            <a:off x="838200" y="1825625"/>
            <a:ext cx="10515600" cy="4351338"/>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solidFill>
                <a:schemeClr val="bg1"/>
              </a:solidFill>
            </a:endParaRPr>
          </a:p>
          <a:p>
            <a:pPr marL="457200" lvl="1" indent="0">
              <a:buNone/>
            </a:pPr>
            <a:endParaRPr lang="en-US">
              <a:solidFill>
                <a:schemeClr val="bg1"/>
              </a:solidFill>
            </a:endParaRPr>
          </a:p>
          <a:p>
            <a:pPr marL="457200" lvl="1" indent="0">
              <a:buNone/>
            </a:pPr>
            <a:endParaRPr lang="en-US">
              <a:solidFill>
                <a:schemeClr val="bg1"/>
              </a:solidFill>
            </a:endParaRPr>
          </a:p>
          <a:p>
            <a:pPr marL="457200" lvl="1" indent="0">
              <a:buNone/>
            </a:pPr>
            <a:endParaRPr lang="en-US">
              <a:solidFill>
                <a:schemeClr val="bg1"/>
              </a:solidFill>
            </a:endParaRPr>
          </a:p>
          <a:p>
            <a:endParaRPr lang="en-US">
              <a:solidFill>
                <a:schemeClr val="bg1"/>
              </a:solidFill>
            </a:endParaRPr>
          </a:p>
        </p:txBody>
      </p:sp>
      <p:sp>
        <p:nvSpPr>
          <p:cNvPr id="8" name="TextBox 7">
            <a:extLst>
              <a:ext uri="{FF2B5EF4-FFF2-40B4-BE49-F238E27FC236}">
                <a16:creationId xmlns:a16="http://schemas.microsoft.com/office/drawing/2014/main" id="{C5DD1B55-FE12-0B62-274F-18AEE51DFF15}"/>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pic>
        <p:nvPicPr>
          <p:cNvPr id="7" name="Picture 6" descr="A screenshot of a computer&#10;&#10;AI-generated content may be incorrect.">
            <a:extLst>
              <a:ext uri="{FF2B5EF4-FFF2-40B4-BE49-F238E27FC236}">
                <a16:creationId xmlns:a16="http://schemas.microsoft.com/office/drawing/2014/main" id="{3D62FFEA-1245-3025-9197-7271B890F12C}"/>
              </a:ext>
            </a:extLst>
          </p:cNvPr>
          <p:cNvPicPr>
            <a:picLocks noChangeAspect="1"/>
          </p:cNvPicPr>
          <p:nvPr/>
        </p:nvPicPr>
        <p:blipFill>
          <a:blip r:embed="rId7"/>
          <a:stretch>
            <a:fillRect/>
          </a:stretch>
        </p:blipFill>
        <p:spPr>
          <a:xfrm>
            <a:off x="1419336" y="1477196"/>
            <a:ext cx="3975623" cy="3769987"/>
          </a:xfrm>
          <a:prstGeom prst="rect">
            <a:avLst/>
          </a:prstGeom>
        </p:spPr>
      </p:pic>
    </p:spTree>
    <p:extLst>
      <p:ext uri="{BB962C8B-B14F-4D97-AF65-F5344CB8AC3E}">
        <p14:creationId xmlns:p14="http://schemas.microsoft.com/office/powerpoint/2010/main" val="1518276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951"/>
            <a:ext cx="12192000" cy="6878239"/>
          </a:xfrm>
          <a:custGeom>
            <a:avLst/>
            <a:gdLst/>
            <a:ahLst/>
            <a:cxnLst/>
            <a:rect l="l" t="t" r="r" b="b"/>
            <a:pathLst>
              <a:path w="18288000" h="10317358">
                <a:moveTo>
                  <a:pt x="0" y="0"/>
                </a:moveTo>
                <a:lnTo>
                  <a:pt x="18288000" y="0"/>
                </a:lnTo>
                <a:lnTo>
                  <a:pt x="18288000" y="10317358"/>
                </a:lnTo>
                <a:lnTo>
                  <a:pt x="0" y="10317358"/>
                </a:lnTo>
                <a:lnTo>
                  <a:pt x="0" y="0"/>
                </a:lnTo>
                <a:close/>
              </a:path>
            </a:pathLst>
          </a:custGeom>
          <a:blipFill>
            <a:blip r:embed="rId2"/>
            <a:stretch>
              <a:fillRect t="-83638" r="-117776"/>
            </a:stretch>
          </a:blipFill>
        </p:spPr>
        <p:txBody>
          <a:bodyPr/>
          <a:lstStyle/>
          <a:p>
            <a:endParaRPr lang="en-US" sz="1200">
              <a:latin typeface="Open Sans" panose="020B0606030504020204" pitchFamily="34" charset="0"/>
            </a:endParaRPr>
          </a:p>
        </p:txBody>
      </p:sp>
      <p:sp>
        <p:nvSpPr>
          <p:cNvPr id="15" name="Freeform 3">
            <a:extLst>
              <a:ext uri="{FF2B5EF4-FFF2-40B4-BE49-F238E27FC236}">
                <a16:creationId xmlns:a16="http://schemas.microsoft.com/office/drawing/2014/main" id="{E72450BB-2E07-10A4-48C7-4AB31FFB2BF9}"/>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pic>
        <p:nvPicPr>
          <p:cNvPr id="20" name="Picture 19">
            <a:extLst>
              <a:ext uri="{FF2B5EF4-FFF2-40B4-BE49-F238E27FC236}">
                <a16:creationId xmlns:a16="http://schemas.microsoft.com/office/drawing/2014/main" id="{162A8E4E-262A-0231-9C2E-ACF63AB7F5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1" y="6119574"/>
            <a:ext cx="1748495" cy="391534"/>
          </a:xfrm>
          <a:prstGeom prst="rect">
            <a:avLst/>
          </a:prstGeom>
        </p:spPr>
      </p:pic>
      <p:pic>
        <p:nvPicPr>
          <p:cNvPr id="22" name="Picture 21">
            <a:extLst>
              <a:ext uri="{FF2B5EF4-FFF2-40B4-BE49-F238E27FC236}">
                <a16:creationId xmlns:a16="http://schemas.microsoft.com/office/drawing/2014/main" id="{6DEE6535-2EA7-D3CE-3E7D-32EBAC2246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0107" y="6104708"/>
            <a:ext cx="2031999" cy="406400"/>
          </a:xfrm>
          <a:prstGeom prst="rect">
            <a:avLst/>
          </a:prstGeom>
        </p:spPr>
      </p:pic>
      <p:sp>
        <p:nvSpPr>
          <p:cNvPr id="25" name="TextBox 7">
            <a:extLst>
              <a:ext uri="{FF2B5EF4-FFF2-40B4-BE49-F238E27FC236}">
                <a16:creationId xmlns:a16="http://schemas.microsoft.com/office/drawing/2014/main" id="{150D7C81-E1C3-8BE6-B29C-27857C9D6724}"/>
              </a:ext>
            </a:extLst>
          </p:cNvPr>
          <p:cNvSpPr txBox="1"/>
          <p:nvPr/>
        </p:nvSpPr>
        <p:spPr>
          <a:xfrm>
            <a:off x="6453230" y="3368232"/>
            <a:ext cx="3951291" cy="1808187"/>
          </a:xfrm>
          <a:prstGeom prst="rect">
            <a:avLst/>
          </a:prstGeom>
        </p:spPr>
        <p:txBody>
          <a:bodyPr wrap="square" lIns="0" tIns="0" rIns="0" bIns="0" rtlCol="0" anchor="t">
            <a:spAutoFit/>
          </a:bodyPr>
          <a:lstStyle/>
          <a:p>
            <a:pPr algn="r">
              <a:lnSpc>
                <a:spcPts val="2667"/>
              </a:lnSpc>
              <a:spcBef>
                <a:spcPct val="0"/>
              </a:spcBef>
            </a:pPr>
            <a:r>
              <a:rPr lang="en-US" sz="29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Eileen Zagiel</a:t>
            </a:r>
          </a:p>
          <a:p>
            <a:pPr algn="r">
              <a:lnSpc>
                <a:spcPts val="4666"/>
              </a:lnSpc>
              <a:spcBef>
                <a:spcPct val="0"/>
              </a:spcBef>
            </a:pPr>
            <a:r>
              <a:rPr lang="en-US" sz="1867">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Functional Analyst</a:t>
            </a:r>
          </a:p>
          <a:p>
            <a:pPr algn="r">
              <a:lnSpc>
                <a:spcPts val="4666"/>
              </a:lnSpc>
              <a:spcBef>
                <a:spcPct val="0"/>
              </a:spcBef>
            </a:pPr>
            <a:r>
              <a:rPr lang="en-US" sz="1867">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Student information Services</a:t>
            </a:r>
          </a:p>
          <a:p>
            <a:pPr algn="r">
              <a:lnSpc>
                <a:spcPts val="2000"/>
              </a:lnSpc>
              <a:spcBef>
                <a:spcPct val="0"/>
              </a:spcBef>
            </a:pPr>
            <a:r>
              <a:rPr lang="en-US" sz="1867">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University of Saskatchewan</a:t>
            </a:r>
          </a:p>
        </p:txBody>
      </p:sp>
      <p:sp>
        <p:nvSpPr>
          <p:cNvPr id="26" name="TextBox 25">
            <a:extLst>
              <a:ext uri="{FF2B5EF4-FFF2-40B4-BE49-F238E27FC236}">
                <a16:creationId xmlns:a16="http://schemas.microsoft.com/office/drawing/2014/main" id="{4585522D-3FD2-F7C1-39CC-FF8747FFA6A0}"/>
              </a:ext>
            </a:extLst>
          </p:cNvPr>
          <p:cNvSpPr txBox="1"/>
          <p:nvPr/>
        </p:nvSpPr>
        <p:spPr>
          <a:xfrm>
            <a:off x="609600" y="638588"/>
            <a:ext cx="6858000" cy="1610762"/>
          </a:xfrm>
          <a:prstGeom prst="rect">
            <a:avLst/>
          </a:prstGeom>
          <a:noFill/>
        </p:spPr>
        <p:txBody>
          <a:bodyPr wrap="square" rtlCol="0">
            <a:spAutoFit/>
          </a:bodyPr>
          <a:lstStyle/>
          <a:p>
            <a:r>
              <a:rPr lang="en-US" sz="9867" spc="-200">
                <a:solidFill>
                  <a:schemeClr val="bg1"/>
                </a:solidFill>
                <a:latin typeface="Open Sans Condensed" pitchFamily="2" charset="0"/>
                <a:ea typeface="Open Sans Condensed" pitchFamily="2" charset="0"/>
                <a:cs typeface="Open Sans Condensed" pitchFamily="2" charset="0"/>
              </a:rPr>
              <a:t>Welcome</a:t>
            </a:r>
          </a:p>
        </p:txBody>
      </p:sp>
      <p:cxnSp>
        <p:nvCxnSpPr>
          <p:cNvPr id="27" name="Straight Connector 26">
            <a:extLst>
              <a:ext uri="{FF2B5EF4-FFF2-40B4-BE49-F238E27FC236}">
                <a16:creationId xmlns:a16="http://schemas.microsoft.com/office/drawing/2014/main" id="{79E5C467-6D68-ACA4-676C-4A17B2A1F67C}"/>
              </a:ext>
            </a:extLst>
          </p:cNvPr>
          <p:cNvCxnSpPr/>
          <p:nvPr/>
        </p:nvCxnSpPr>
        <p:spPr>
          <a:xfrm>
            <a:off x="812800" y="2463800"/>
            <a:ext cx="2032000" cy="0"/>
          </a:xfrm>
          <a:prstGeom prst="line">
            <a:avLst/>
          </a:prstGeom>
          <a:ln w="1778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7">
            <a:extLst>
              <a:ext uri="{FF2B5EF4-FFF2-40B4-BE49-F238E27FC236}">
                <a16:creationId xmlns:a16="http://schemas.microsoft.com/office/drawing/2014/main" id="{7629701F-C248-9DA3-8813-66352D93717E}"/>
              </a:ext>
            </a:extLst>
          </p:cNvPr>
          <p:cNvSpPr txBox="1"/>
          <p:nvPr/>
        </p:nvSpPr>
        <p:spPr>
          <a:xfrm>
            <a:off x="714461" y="3331656"/>
            <a:ext cx="4259875" cy="1808187"/>
          </a:xfrm>
          <a:prstGeom prst="rect">
            <a:avLst/>
          </a:prstGeom>
        </p:spPr>
        <p:txBody>
          <a:bodyPr wrap="square" lIns="0" tIns="0" rIns="0" bIns="0" rtlCol="0" anchor="t">
            <a:spAutoFit/>
          </a:bodyPr>
          <a:lstStyle/>
          <a:p>
            <a:pPr algn="r">
              <a:lnSpc>
                <a:spcPts val="2667"/>
              </a:lnSpc>
              <a:spcBef>
                <a:spcPct val="0"/>
              </a:spcBef>
            </a:pPr>
            <a:r>
              <a:rPr lang="en-US" sz="29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Jody Coller</a:t>
            </a:r>
          </a:p>
          <a:p>
            <a:pPr algn="r">
              <a:lnSpc>
                <a:spcPts val="4666"/>
              </a:lnSpc>
              <a:spcBef>
                <a:spcPct val="0"/>
              </a:spcBef>
            </a:pPr>
            <a:r>
              <a:rPr lang="en-US" sz="1867">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Systems Analyst </a:t>
            </a:r>
            <a:br>
              <a:rPr lang="en-US" sz="1867">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br>
            <a:r>
              <a:rPr lang="en-US" sz="1867">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Student Information Services</a:t>
            </a:r>
          </a:p>
          <a:p>
            <a:pPr algn="r">
              <a:lnSpc>
                <a:spcPts val="2000"/>
              </a:lnSpc>
              <a:spcBef>
                <a:spcPct val="0"/>
              </a:spcBef>
            </a:pPr>
            <a:r>
              <a:rPr lang="en-US" sz="1867">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University of Saskatchewan</a:t>
            </a:r>
          </a:p>
        </p:txBody>
      </p:sp>
      <p:sp>
        <p:nvSpPr>
          <p:cNvPr id="5" name="TextBox 7">
            <a:extLst>
              <a:ext uri="{FF2B5EF4-FFF2-40B4-BE49-F238E27FC236}">
                <a16:creationId xmlns:a16="http://schemas.microsoft.com/office/drawing/2014/main" id="{07183E90-F8E5-6C6B-92BA-93A4662F76CE}"/>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chemeClr val="bg1"/>
                </a:solidFill>
                <a:latin typeface="Open Sans Condensed"/>
                <a:sym typeface="Open Sans Condensed Bold"/>
              </a:rPr>
              <a:t>AUTOMATED DIGITAL TRANSCRIPT DELIVERY</a:t>
            </a:r>
            <a:endParaRPr lang="en-US" b="1">
              <a:solidFill>
                <a:schemeClr val="bg1"/>
              </a:solidFill>
              <a:latin typeface="Open Sans Condensed"/>
            </a:endParaRPr>
          </a:p>
          <a:p>
            <a:pPr algn="ctr">
              <a:lnSpc>
                <a:spcPts val="2239"/>
              </a:lnSpc>
            </a:pPr>
            <a:endParaRPr lang="en-US" sz="1600" b="1">
              <a:solidFill>
                <a:schemeClr val="bg1"/>
              </a:solidFill>
              <a:latin typeface="Open Sans Condensed"/>
            </a:endParaRPr>
          </a:p>
        </p:txBody>
      </p:sp>
    </p:spTree>
    <p:extLst>
      <p:ext uri="{BB962C8B-B14F-4D97-AF65-F5344CB8AC3E}">
        <p14:creationId xmlns:p14="http://schemas.microsoft.com/office/powerpoint/2010/main" val="3612802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06DE4-9F30-B56E-E255-AB0B6D35B8AD}"/>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A4298A43-4DB3-CD46-009F-AF83E8F8CAAE}"/>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7AE7F27D-B3A5-7B61-3291-EC8A7E872540}"/>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30D6624E-07EE-7178-EF5E-271AB0FCF0CB}"/>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4CF36D0E-CF91-012B-74FF-062ED9B7F544}"/>
              </a:ext>
            </a:extLst>
          </p:cNvPr>
          <p:cNvSpPr txBox="1"/>
          <p:nvPr/>
        </p:nvSpPr>
        <p:spPr>
          <a:xfrm>
            <a:off x="711200" y="533401"/>
            <a:ext cx="10965688" cy="913199"/>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Banner Student Self Service Setup Continued</a:t>
            </a:r>
          </a:p>
        </p:txBody>
      </p:sp>
      <p:sp>
        <p:nvSpPr>
          <p:cNvPr id="4" name="Content Placeholder 2">
            <a:extLst>
              <a:ext uri="{FF2B5EF4-FFF2-40B4-BE49-F238E27FC236}">
                <a16:creationId xmlns:a16="http://schemas.microsoft.com/office/drawing/2014/main" id="{B6B21DDE-6F8F-12C3-EF88-F29E957A963A}"/>
              </a:ext>
            </a:extLst>
          </p:cNvPr>
          <p:cNvSpPr txBox="1">
            <a:spLocks/>
          </p:cNvSpPr>
          <p:nvPr/>
        </p:nvSpPr>
        <p:spPr>
          <a:xfrm>
            <a:off x="838200" y="1825625"/>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a:solidFill>
                  <a:schemeClr val="bg1"/>
                </a:solidFill>
              </a:rPr>
              <a:t>Decision made to use the Banner Baseline Acknowledgement Page</a:t>
            </a:r>
          </a:p>
          <a:p>
            <a:pPr lvl="2"/>
            <a:r>
              <a:rPr lang="en-US" err="1">
                <a:solidFill>
                  <a:schemeClr val="bg1"/>
                </a:solidFill>
              </a:rPr>
              <a:t>GTVLETR</a:t>
            </a:r>
            <a:r>
              <a:rPr lang="en-US">
                <a:solidFill>
                  <a:schemeClr val="bg1"/>
                </a:solidFill>
              </a:rPr>
              <a:t> – new record</a:t>
            </a:r>
          </a:p>
          <a:p>
            <a:pPr lvl="2"/>
            <a:r>
              <a:rPr lang="en-US" err="1">
                <a:solidFill>
                  <a:schemeClr val="bg1"/>
                </a:solidFill>
              </a:rPr>
              <a:t>SOAELTL</a:t>
            </a:r>
            <a:r>
              <a:rPr lang="en-US">
                <a:solidFill>
                  <a:schemeClr val="bg1"/>
                </a:solidFill>
              </a:rPr>
              <a:t> – new record </a:t>
            </a:r>
          </a:p>
          <a:p>
            <a:pPr lvl="2"/>
            <a:r>
              <a:rPr lang="en-US" err="1">
                <a:solidFill>
                  <a:schemeClr val="bg1"/>
                </a:solidFill>
              </a:rPr>
              <a:t>SOAELTR</a:t>
            </a:r>
            <a:r>
              <a:rPr lang="en-US">
                <a:solidFill>
                  <a:schemeClr val="bg1"/>
                </a:solidFill>
              </a:rPr>
              <a:t> – text of acknowledgement page</a:t>
            </a:r>
          </a:p>
          <a:p>
            <a:pPr lvl="2"/>
            <a:endParaRPr lang="en-US">
              <a:solidFill>
                <a:schemeClr val="bg1"/>
              </a:solidFill>
            </a:endParaRPr>
          </a:p>
          <a:p>
            <a:pPr lvl="2"/>
            <a:endParaRPr lang="en-US">
              <a:solidFill>
                <a:schemeClr val="bg1"/>
              </a:solidFill>
            </a:endParaRPr>
          </a:p>
          <a:p>
            <a:pPr lvl="2"/>
            <a:endParaRPr lang="en-US">
              <a:solidFill>
                <a:schemeClr val="bg1"/>
              </a:solidFill>
            </a:endParaRPr>
          </a:p>
          <a:p>
            <a:endParaRPr lang="en-US">
              <a:solidFill>
                <a:schemeClr val="bg1"/>
              </a:solidFill>
            </a:endParaRPr>
          </a:p>
        </p:txBody>
      </p:sp>
      <p:sp>
        <p:nvSpPr>
          <p:cNvPr id="8" name="TextBox 7">
            <a:extLst>
              <a:ext uri="{FF2B5EF4-FFF2-40B4-BE49-F238E27FC236}">
                <a16:creationId xmlns:a16="http://schemas.microsoft.com/office/drawing/2014/main" id="{9681E15B-D980-0FF9-BF2F-1CE43C185A6F}"/>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28545872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3499E-27D0-8F48-86B6-8EB07DD4AA0B}"/>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E5B6328A-58C4-0037-DFB6-F22CBAD987E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AC8C1817-AFCD-3C21-B91F-73C14BFAE050}"/>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145B5088-E0AA-C30E-BC2B-A2E2340DCEA1}"/>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606976CC-84DC-D151-52A1-6E43B73BA90E}"/>
              </a:ext>
            </a:extLst>
          </p:cNvPr>
          <p:cNvSpPr txBox="1"/>
          <p:nvPr/>
        </p:nvSpPr>
        <p:spPr>
          <a:xfrm>
            <a:off x="711200" y="533401"/>
            <a:ext cx="10965688" cy="1734064"/>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Banner Student Self Service Acknowledgement Page</a:t>
            </a:r>
          </a:p>
        </p:txBody>
      </p:sp>
      <p:sp>
        <p:nvSpPr>
          <p:cNvPr id="4" name="Content Placeholder 2">
            <a:extLst>
              <a:ext uri="{FF2B5EF4-FFF2-40B4-BE49-F238E27FC236}">
                <a16:creationId xmlns:a16="http://schemas.microsoft.com/office/drawing/2014/main" id="{2819A28F-8B05-2A03-93C7-0B98FFC7F013}"/>
              </a:ext>
            </a:extLst>
          </p:cNvPr>
          <p:cNvSpPr txBox="1">
            <a:spLocks/>
          </p:cNvSpPr>
          <p:nvPr/>
        </p:nvSpPr>
        <p:spPr>
          <a:xfrm>
            <a:off x="838200" y="1825625"/>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solidFill>
                <a:schemeClr val="bg1"/>
              </a:solidFill>
            </a:endParaRPr>
          </a:p>
          <a:p>
            <a:pPr lvl="2"/>
            <a:endParaRPr lang="en-US">
              <a:solidFill>
                <a:schemeClr val="bg1"/>
              </a:solidFill>
            </a:endParaRPr>
          </a:p>
          <a:p>
            <a:pPr lvl="2"/>
            <a:endParaRPr lang="en-US">
              <a:solidFill>
                <a:schemeClr val="bg1"/>
              </a:solidFill>
            </a:endParaRPr>
          </a:p>
          <a:p>
            <a:pPr lvl="2"/>
            <a:endParaRPr lang="en-US">
              <a:solidFill>
                <a:schemeClr val="bg1"/>
              </a:solidFill>
            </a:endParaRPr>
          </a:p>
          <a:p>
            <a:pPr lvl="2"/>
            <a:endParaRPr lang="en-US">
              <a:solidFill>
                <a:schemeClr val="bg1"/>
              </a:solidFill>
            </a:endParaRPr>
          </a:p>
          <a:p>
            <a:endParaRPr lang="en-US">
              <a:solidFill>
                <a:schemeClr val="bg1"/>
              </a:solidFill>
            </a:endParaRPr>
          </a:p>
        </p:txBody>
      </p:sp>
      <p:sp>
        <p:nvSpPr>
          <p:cNvPr id="8" name="TextBox 7">
            <a:extLst>
              <a:ext uri="{FF2B5EF4-FFF2-40B4-BE49-F238E27FC236}">
                <a16:creationId xmlns:a16="http://schemas.microsoft.com/office/drawing/2014/main" id="{5ECDFE55-5A50-C654-4CD2-8AC487B39F3C}"/>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pic>
        <p:nvPicPr>
          <p:cNvPr id="7" name="Picture 6">
            <a:extLst>
              <a:ext uri="{FF2B5EF4-FFF2-40B4-BE49-F238E27FC236}">
                <a16:creationId xmlns:a16="http://schemas.microsoft.com/office/drawing/2014/main" id="{08670FB5-F603-03D8-0F9B-F80EFDA76B74}"/>
              </a:ext>
            </a:extLst>
          </p:cNvPr>
          <p:cNvPicPr>
            <a:picLocks noChangeAspect="1"/>
          </p:cNvPicPr>
          <p:nvPr/>
        </p:nvPicPr>
        <p:blipFill>
          <a:blip r:embed="rId7"/>
          <a:stretch>
            <a:fillRect/>
          </a:stretch>
        </p:blipFill>
        <p:spPr>
          <a:xfrm>
            <a:off x="1643667" y="2376431"/>
            <a:ext cx="8067261" cy="2649831"/>
          </a:xfrm>
          <a:prstGeom prst="rect">
            <a:avLst/>
          </a:prstGeom>
        </p:spPr>
      </p:pic>
    </p:spTree>
    <p:extLst>
      <p:ext uri="{BB962C8B-B14F-4D97-AF65-F5344CB8AC3E}">
        <p14:creationId xmlns:p14="http://schemas.microsoft.com/office/powerpoint/2010/main" val="298921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DE997-67DD-495F-7E1E-2786DAFE95EB}"/>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C24E7E5A-FD5B-B28A-7D37-5E45CC65BD10}"/>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5259916A-CC47-56A0-0706-BDA00000B681}"/>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D5F05438-16EC-F357-3B3D-688396DB8C41}"/>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9B00D989-C9CD-8A71-F06B-2352DBDD378F}"/>
              </a:ext>
            </a:extLst>
          </p:cNvPr>
          <p:cNvSpPr txBox="1"/>
          <p:nvPr/>
        </p:nvSpPr>
        <p:spPr>
          <a:xfrm>
            <a:off x="711200" y="533401"/>
            <a:ext cx="10642600" cy="913199"/>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Banner Student Self Service Setup Continued</a:t>
            </a:r>
          </a:p>
        </p:txBody>
      </p:sp>
      <p:sp>
        <p:nvSpPr>
          <p:cNvPr id="4" name="Content Placeholder 2">
            <a:extLst>
              <a:ext uri="{FF2B5EF4-FFF2-40B4-BE49-F238E27FC236}">
                <a16:creationId xmlns:a16="http://schemas.microsoft.com/office/drawing/2014/main" id="{A06B859A-63D1-9D66-E431-D6210B1AEC06}"/>
              </a:ext>
            </a:extLst>
          </p:cNvPr>
          <p:cNvSpPr txBox="1">
            <a:spLocks/>
          </p:cNvSpPr>
          <p:nvPr/>
        </p:nvSpPr>
        <p:spPr>
          <a:xfrm>
            <a:off x="838200" y="1825625"/>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bg1"/>
                </a:solidFill>
                <a:latin typeface="Open Sans" pitchFamily="2" charset="0"/>
                <a:ea typeface="Open Sans" pitchFamily="2" charset="0"/>
                <a:cs typeface="Open Sans" pitchFamily="2" charset="0"/>
              </a:rPr>
              <a:t>Requests through our Portal Create a New Request in </a:t>
            </a:r>
            <a:r>
              <a:rPr lang="en-US" err="1">
                <a:solidFill>
                  <a:schemeClr val="bg1"/>
                </a:solidFill>
                <a:latin typeface="Open Sans" pitchFamily="2" charset="0"/>
                <a:ea typeface="Open Sans" pitchFamily="2" charset="0"/>
                <a:cs typeface="Open Sans" pitchFamily="2" charset="0"/>
              </a:rPr>
              <a:t>SHARQTC</a:t>
            </a:r>
            <a:r>
              <a:rPr lang="en-US">
                <a:solidFill>
                  <a:schemeClr val="bg1"/>
                </a:solidFill>
                <a:latin typeface="Open Sans" pitchFamily="2" charset="0"/>
                <a:ea typeface="Open Sans" pitchFamily="2" charset="0"/>
                <a:cs typeface="Open Sans" pitchFamily="2" charset="0"/>
              </a:rPr>
              <a:t> using the New Type Created</a:t>
            </a:r>
          </a:p>
          <a:p>
            <a:pPr lvl="1"/>
            <a:r>
              <a:rPr lang="en-US">
                <a:solidFill>
                  <a:schemeClr val="bg1"/>
                </a:solidFill>
                <a:latin typeface="Open Sans" pitchFamily="2" charset="0"/>
                <a:ea typeface="Open Sans" pitchFamily="2" charset="0"/>
                <a:cs typeface="Open Sans" pitchFamily="2" charset="0"/>
              </a:rPr>
              <a:t>Paper transcript requests must be created by Admin Staff using </a:t>
            </a:r>
            <a:r>
              <a:rPr lang="en-US" err="1">
                <a:solidFill>
                  <a:schemeClr val="bg1"/>
                </a:solidFill>
                <a:latin typeface="Open Sans" pitchFamily="2" charset="0"/>
                <a:ea typeface="Open Sans" pitchFamily="2" charset="0"/>
                <a:cs typeface="Open Sans" pitchFamily="2" charset="0"/>
              </a:rPr>
              <a:t>SHARQTC</a:t>
            </a:r>
            <a:endParaRPr lang="en-US">
              <a:solidFill>
                <a:schemeClr val="bg1"/>
              </a:solidFill>
              <a:latin typeface="Open Sans" pitchFamily="2" charset="0"/>
              <a:ea typeface="Open Sans" pitchFamily="2" charset="0"/>
              <a:cs typeface="Open Sans" pitchFamily="2" charset="0"/>
            </a:endParaRPr>
          </a:p>
          <a:p>
            <a:r>
              <a:rPr lang="en-US">
                <a:solidFill>
                  <a:schemeClr val="bg1"/>
                </a:solidFill>
                <a:latin typeface="Open Sans" pitchFamily="2" charset="0"/>
                <a:ea typeface="Open Sans" pitchFamily="2" charset="0"/>
                <a:cs typeface="Open Sans" pitchFamily="2" charset="0"/>
              </a:rPr>
              <a:t>Requests are No Cost when Requesting</a:t>
            </a:r>
          </a:p>
          <a:p>
            <a:pPr lvl="1"/>
            <a:r>
              <a:rPr lang="en-US">
                <a:solidFill>
                  <a:schemeClr val="bg1"/>
                </a:solidFill>
                <a:latin typeface="Open Sans" pitchFamily="2" charset="0"/>
                <a:ea typeface="Open Sans" pitchFamily="2" charset="0"/>
                <a:cs typeface="Open Sans" pitchFamily="2" charset="0"/>
              </a:rPr>
              <a:t>All payments are handled via the MyCreds platform and are required to unlock and access the document</a:t>
            </a:r>
          </a:p>
        </p:txBody>
      </p:sp>
      <p:sp>
        <p:nvSpPr>
          <p:cNvPr id="8" name="TextBox 7">
            <a:extLst>
              <a:ext uri="{FF2B5EF4-FFF2-40B4-BE49-F238E27FC236}">
                <a16:creationId xmlns:a16="http://schemas.microsoft.com/office/drawing/2014/main" id="{8E3BB41B-1A78-E8CC-5D17-44EEEEFAD5DE}"/>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24636939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3EF3F9-AB13-8959-A7A0-99681AB41D07}"/>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4731C2F9-A000-93C3-8F26-D12D616FD4F7}"/>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C6BCA22D-D6BB-61FD-79DE-05EB54466BEB}"/>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0DE8A242-D6F6-021D-A82A-DB041BE313CC}"/>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5FAEF4C3-372A-96E3-571F-E0B617636908}"/>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BAD15133-81BE-851A-BDB0-2752B2709F4F}"/>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0CFAADEE-0CC8-DD22-1728-075DE71E4258}"/>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21014393-85F8-8DC2-2D60-7276C4A0C3BE}"/>
              </a:ext>
            </a:extLst>
          </p:cNvPr>
          <p:cNvSpPr txBox="1"/>
          <p:nvPr/>
        </p:nvSpPr>
        <p:spPr>
          <a:xfrm>
            <a:off x="617070" y="356831"/>
            <a:ext cx="9270642" cy="913199"/>
          </a:xfrm>
          <a:prstGeom prst="rect">
            <a:avLst/>
          </a:prstGeom>
          <a:noFill/>
        </p:spPr>
        <p:txBody>
          <a:bodyPr wrap="square" rtlCol="0">
            <a:spAutoFit/>
          </a:bodyPr>
          <a:lstStyle/>
          <a:p>
            <a:r>
              <a:rPr lang="en-CA" sz="5334">
                <a:solidFill>
                  <a:srgbClr val="006937"/>
                </a:solidFill>
                <a:latin typeface="Open Sans Condensed" pitchFamily="2" charset="0"/>
                <a:ea typeface="Open Sans Condensed" pitchFamily="2" charset="0"/>
                <a:cs typeface="Open Sans Condensed" pitchFamily="2" charset="0"/>
              </a:rPr>
              <a:t>Know Your Data</a:t>
            </a:r>
          </a:p>
        </p:txBody>
      </p:sp>
      <p:sp>
        <p:nvSpPr>
          <p:cNvPr id="19" name="TextBox 7">
            <a:extLst>
              <a:ext uri="{FF2B5EF4-FFF2-40B4-BE49-F238E27FC236}">
                <a16:creationId xmlns:a16="http://schemas.microsoft.com/office/drawing/2014/main" id="{28BB4BE8-0E58-57AD-C213-0C539C778AB4}"/>
              </a:ext>
            </a:extLst>
          </p:cNvPr>
          <p:cNvSpPr txBox="1"/>
          <p:nvPr/>
        </p:nvSpPr>
        <p:spPr>
          <a:xfrm>
            <a:off x="347663" y="1366471"/>
            <a:ext cx="11496674" cy="3818931"/>
          </a:xfrm>
          <a:prstGeom prst="rect">
            <a:avLst/>
          </a:prstGeom>
        </p:spPr>
        <p:txBody>
          <a:bodyPr wrap="square" lIns="0" tIns="0" rIns="0" bIns="0" rtlCol="0" anchor="t">
            <a:spAutoFit/>
          </a:bodyPr>
          <a:lstStyle/>
          <a:p>
            <a:pPr marL="342900"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Review both the </a:t>
            </a:r>
            <a:r>
              <a:rPr lang="en-US" sz="2400" err="1">
                <a:latin typeface="Open Sans" panose="020B0606030504020204" pitchFamily="34" charset="0"/>
                <a:ea typeface="Open Sans" panose="020B0606030504020204" pitchFamily="34" charset="0"/>
                <a:cs typeface="Open Sans" panose="020B0606030504020204" pitchFamily="34" charset="0"/>
                <a:sym typeface="Open Sans Bold"/>
              </a:rPr>
              <a:t>PESC</a:t>
            </a: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 standard all of the data points that display in your transcript</a:t>
            </a: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Does your data match the </a:t>
            </a:r>
            <a:r>
              <a:rPr lang="en-US" sz="2400" err="1">
                <a:latin typeface="Open Sans" panose="020B0606030504020204" pitchFamily="34" charset="0"/>
                <a:ea typeface="Open Sans" panose="020B0606030504020204" pitchFamily="34" charset="0"/>
                <a:cs typeface="Open Sans" panose="020B0606030504020204" pitchFamily="34" charset="0"/>
                <a:sym typeface="Open Sans Bold"/>
              </a:rPr>
              <a:t>PESC</a:t>
            </a: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 standard?</a:t>
            </a:r>
          </a:p>
          <a:p>
            <a:pPr marL="1257300" lvl="2"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If not, do you REALLY NEED them?</a:t>
            </a: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Which data points are </a:t>
            </a:r>
            <a:r>
              <a:rPr lang="en-US" sz="2400" b="1">
                <a:latin typeface="Open Sans" panose="020B0606030504020204" pitchFamily="34" charset="0"/>
                <a:ea typeface="Open Sans" panose="020B0606030504020204" pitchFamily="34" charset="0"/>
                <a:cs typeface="Open Sans" panose="020B0606030504020204" pitchFamily="34" charset="0"/>
                <a:sym typeface="Open Sans Bold"/>
              </a:rPr>
              <a:t>required</a:t>
            </a: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 by the </a:t>
            </a:r>
            <a:r>
              <a:rPr lang="en-US" sz="2400" err="1">
                <a:latin typeface="Open Sans" panose="020B0606030504020204" pitchFamily="34" charset="0"/>
                <a:ea typeface="Open Sans" panose="020B0606030504020204" pitchFamily="34" charset="0"/>
                <a:cs typeface="Open Sans" panose="020B0606030504020204" pitchFamily="34" charset="0"/>
                <a:sym typeface="Open Sans Bold"/>
              </a:rPr>
              <a:t>PESC</a:t>
            </a: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 Standard?</a:t>
            </a:r>
          </a:p>
          <a:p>
            <a:pPr marL="1257300" lvl="2"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Do you have them?</a:t>
            </a: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Create a Decision Registry for your Stakeholders</a:t>
            </a:r>
          </a:p>
        </p:txBody>
      </p:sp>
      <p:sp>
        <p:nvSpPr>
          <p:cNvPr id="10" name="TextBox 7">
            <a:extLst>
              <a:ext uri="{FF2B5EF4-FFF2-40B4-BE49-F238E27FC236}">
                <a16:creationId xmlns:a16="http://schemas.microsoft.com/office/drawing/2014/main" id="{538F0753-4F27-24CF-66E6-92A214DD098C}"/>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11363983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31BE7-C7DE-F3F5-0250-6FB624C92BC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1DE2B169-0065-438B-E0D1-6E8FDB945F79}"/>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DFCA9A47-2C4E-88A7-445B-9A8DEC8DA4C0}"/>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566C5B1E-44ED-3EBF-1F59-F3EDFF70A6A1}"/>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AD54BD10-F213-5B5F-716F-335F523F874F}"/>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42C48895-1DC4-D536-A9D0-2888F7AE9A93}"/>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70050BB7-8A01-E07A-0D14-B9E2F8A6B8EC}"/>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ABB35C60-70A5-196B-50C6-3B0DAB9D562E}"/>
              </a:ext>
            </a:extLst>
          </p:cNvPr>
          <p:cNvSpPr txBox="1"/>
          <p:nvPr/>
        </p:nvSpPr>
        <p:spPr>
          <a:xfrm>
            <a:off x="617070" y="356831"/>
            <a:ext cx="9270642" cy="913199"/>
          </a:xfrm>
          <a:prstGeom prst="rect">
            <a:avLst/>
          </a:prstGeom>
          <a:noFill/>
        </p:spPr>
        <p:txBody>
          <a:bodyPr wrap="square" rtlCol="0">
            <a:spAutoFit/>
          </a:bodyPr>
          <a:lstStyle/>
          <a:p>
            <a:r>
              <a:rPr lang="en-CA" sz="5334">
                <a:solidFill>
                  <a:srgbClr val="006937"/>
                </a:solidFill>
                <a:latin typeface="Open Sans Condensed" pitchFamily="2" charset="0"/>
                <a:ea typeface="Open Sans Condensed" pitchFamily="2" charset="0"/>
                <a:cs typeface="Open Sans Condensed" pitchFamily="2" charset="0"/>
              </a:rPr>
              <a:t>Know Your Data</a:t>
            </a:r>
          </a:p>
        </p:txBody>
      </p:sp>
      <p:pic>
        <p:nvPicPr>
          <p:cNvPr id="10" name="Picture 9">
            <a:extLst>
              <a:ext uri="{FF2B5EF4-FFF2-40B4-BE49-F238E27FC236}">
                <a16:creationId xmlns:a16="http://schemas.microsoft.com/office/drawing/2014/main" id="{F8F48C04-7389-78EC-9DB5-29782B3E3D8D}"/>
              </a:ext>
            </a:extLst>
          </p:cNvPr>
          <p:cNvPicPr>
            <a:picLocks noChangeAspect="1"/>
          </p:cNvPicPr>
          <p:nvPr/>
        </p:nvPicPr>
        <p:blipFill>
          <a:blip r:embed="rId8"/>
          <a:stretch>
            <a:fillRect/>
          </a:stretch>
        </p:blipFill>
        <p:spPr>
          <a:xfrm>
            <a:off x="1301227" y="1273053"/>
            <a:ext cx="9501890" cy="4311893"/>
          </a:xfrm>
          <a:prstGeom prst="rect">
            <a:avLst/>
          </a:prstGeom>
        </p:spPr>
      </p:pic>
      <p:sp>
        <p:nvSpPr>
          <p:cNvPr id="11" name="TextBox 7">
            <a:extLst>
              <a:ext uri="{FF2B5EF4-FFF2-40B4-BE49-F238E27FC236}">
                <a16:creationId xmlns:a16="http://schemas.microsoft.com/office/drawing/2014/main" id="{939CE235-044A-1F9E-E99C-C493DD00A351}"/>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5292438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BD650-6794-AE37-46EB-3A9F5F354B01}"/>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DD3E9D3C-C4E0-AB36-12A3-B13E3314D2BE}"/>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47DFB48F-7178-7DB8-9B86-F2F3F21E5FBD}"/>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164638DD-BBD1-F33A-50E4-2EDB6F38B4C1}"/>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6801BA59-7271-08AF-9E04-1AC0ECC20676}"/>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DB43F0D2-514E-253B-ACC8-82FD0CD73272}"/>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03D67EB4-E800-86CD-FDF1-12C13B612686}"/>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8" name="TextBox 8">
            <a:extLst>
              <a:ext uri="{FF2B5EF4-FFF2-40B4-BE49-F238E27FC236}">
                <a16:creationId xmlns:a16="http://schemas.microsoft.com/office/drawing/2014/main" id="{7F670DA2-DF79-6712-61FE-26EA06EA747A}"/>
              </a:ext>
            </a:extLst>
          </p:cNvPr>
          <p:cNvSpPr txBox="1"/>
          <p:nvPr/>
        </p:nvSpPr>
        <p:spPr>
          <a:xfrm>
            <a:off x="10062220" y="6157635"/>
            <a:ext cx="1687810" cy="546753"/>
          </a:xfrm>
          <a:prstGeom prst="rect">
            <a:avLst/>
          </a:prstGeom>
        </p:spPr>
        <p:txBody>
          <a:bodyPr lIns="0" tIns="0" rIns="0" bIns="0" rtlCol="0" anchor="t">
            <a:spAutoFit/>
          </a:bodyPr>
          <a:lstStyle/>
          <a:p>
            <a:pPr algn="ctr">
              <a:lnSpc>
                <a:spcPts val="2239"/>
              </a:lnSpc>
            </a:pPr>
            <a:r>
              <a:rPr lang="en-US" sz="1600">
                <a:solidFill>
                  <a:srgbClr val="0B6A41"/>
                </a:solidFill>
                <a:latin typeface="Open Sans Condensed Bold"/>
                <a:ea typeface="Open Sans Condensed Bold"/>
                <a:cs typeface="Open Sans Condensed Bold"/>
                <a:sym typeface="Open Sans Condensed Bold"/>
              </a:rPr>
              <a:t>PRESENTATION NAME</a:t>
            </a:r>
          </a:p>
        </p:txBody>
      </p:sp>
      <p:sp>
        <p:nvSpPr>
          <p:cNvPr id="14" name="TextBox 13">
            <a:extLst>
              <a:ext uri="{FF2B5EF4-FFF2-40B4-BE49-F238E27FC236}">
                <a16:creationId xmlns:a16="http://schemas.microsoft.com/office/drawing/2014/main" id="{75C4C103-85C3-2B10-F749-1A155872EE39}"/>
              </a:ext>
            </a:extLst>
          </p:cNvPr>
          <p:cNvSpPr txBox="1"/>
          <p:nvPr/>
        </p:nvSpPr>
        <p:spPr>
          <a:xfrm>
            <a:off x="617070" y="356831"/>
            <a:ext cx="9270642" cy="913199"/>
          </a:xfrm>
          <a:prstGeom prst="rect">
            <a:avLst/>
          </a:prstGeom>
          <a:noFill/>
        </p:spPr>
        <p:txBody>
          <a:bodyPr wrap="square" rtlCol="0">
            <a:spAutoFit/>
          </a:bodyPr>
          <a:lstStyle/>
          <a:p>
            <a:r>
              <a:rPr lang="en-CA" sz="5334">
                <a:solidFill>
                  <a:srgbClr val="006937"/>
                </a:solidFill>
                <a:latin typeface="Open Sans Condensed" pitchFamily="2" charset="0"/>
                <a:ea typeface="Open Sans Condensed" pitchFamily="2" charset="0"/>
                <a:cs typeface="Open Sans Condensed" pitchFamily="2" charset="0"/>
              </a:rPr>
              <a:t>Map Your Data</a:t>
            </a:r>
          </a:p>
        </p:txBody>
      </p:sp>
      <p:sp>
        <p:nvSpPr>
          <p:cNvPr id="19" name="TextBox 7">
            <a:extLst>
              <a:ext uri="{FF2B5EF4-FFF2-40B4-BE49-F238E27FC236}">
                <a16:creationId xmlns:a16="http://schemas.microsoft.com/office/drawing/2014/main" id="{4E72C094-D808-2F86-2CB9-4A6FE2DE1293}"/>
              </a:ext>
            </a:extLst>
          </p:cNvPr>
          <p:cNvSpPr txBox="1"/>
          <p:nvPr/>
        </p:nvSpPr>
        <p:spPr>
          <a:xfrm>
            <a:off x="347663" y="1366471"/>
            <a:ext cx="11496674" cy="3818931"/>
          </a:xfrm>
          <a:prstGeom prst="rect">
            <a:avLst/>
          </a:prstGeom>
        </p:spPr>
        <p:txBody>
          <a:bodyPr wrap="square" lIns="0" tIns="0" rIns="0" bIns="0" rtlCol="0" anchor="t">
            <a:spAutoFit/>
          </a:bodyPr>
          <a:lstStyle/>
          <a:p>
            <a:pPr marL="342900"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Data Mapping</a:t>
            </a: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Map all of your data items to the objects in the </a:t>
            </a:r>
            <a:r>
              <a:rPr lang="en-US" sz="2400" err="1">
                <a:latin typeface="Open Sans" panose="020B0606030504020204" pitchFamily="34" charset="0"/>
                <a:ea typeface="Open Sans" panose="020B0606030504020204" pitchFamily="34" charset="0"/>
                <a:cs typeface="Open Sans" panose="020B0606030504020204" pitchFamily="34" charset="0"/>
                <a:sym typeface="Open Sans Bold"/>
              </a:rPr>
              <a:t>PESC</a:t>
            </a: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 standard</a:t>
            </a:r>
          </a:p>
          <a:p>
            <a:pPr marL="342900"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Create an overlay mapping</a:t>
            </a: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Take the data elements from the mapping and show where they should be displayed on the PDF transcript</a:t>
            </a:r>
          </a:p>
          <a:p>
            <a:pPr marL="342900"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Provide digital copies of your transcript paper, logo, signatures and any other static image elements to display on the transcript</a:t>
            </a:r>
          </a:p>
        </p:txBody>
      </p:sp>
    </p:spTree>
    <p:extLst>
      <p:ext uri="{BB962C8B-B14F-4D97-AF65-F5344CB8AC3E}">
        <p14:creationId xmlns:p14="http://schemas.microsoft.com/office/powerpoint/2010/main" val="2256408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C97B3-BB0B-4257-F2D3-D1200723D292}"/>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862D75AC-DDE1-B176-1DC3-DD9E55D405F0}"/>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E3AAB2E1-15EB-B9B7-15AD-C8EF68DE4E15}"/>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FAF1E0D2-B38E-CFAF-7A1E-9750029D44FF}"/>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47EDB3D4-79CB-B59A-23F0-12B2EBADD448}"/>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031245A2-8107-1399-4344-2E60DB98CBF4}"/>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AD9AAE76-17D8-E508-7C5C-0D0C6F20A3C5}"/>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77E85DBE-9D0A-D2A9-5315-85B7E506B3A6}"/>
              </a:ext>
            </a:extLst>
          </p:cNvPr>
          <p:cNvSpPr txBox="1"/>
          <p:nvPr/>
        </p:nvSpPr>
        <p:spPr>
          <a:xfrm>
            <a:off x="617067" y="98218"/>
            <a:ext cx="9270642" cy="913199"/>
          </a:xfrm>
          <a:prstGeom prst="rect">
            <a:avLst/>
          </a:prstGeom>
          <a:noFill/>
        </p:spPr>
        <p:txBody>
          <a:bodyPr wrap="square" rtlCol="0">
            <a:spAutoFit/>
          </a:bodyPr>
          <a:lstStyle/>
          <a:p>
            <a:r>
              <a:rPr lang="en-CA" sz="5334">
                <a:solidFill>
                  <a:srgbClr val="006937"/>
                </a:solidFill>
                <a:latin typeface="Open Sans Condensed" pitchFamily="2" charset="0"/>
                <a:ea typeface="Open Sans Condensed" pitchFamily="2" charset="0"/>
                <a:cs typeface="Open Sans Condensed" pitchFamily="2" charset="0"/>
              </a:rPr>
              <a:t>Example</a:t>
            </a:r>
          </a:p>
        </p:txBody>
      </p:sp>
      <p:pic>
        <p:nvPicPr>
          <p:cNvPr id="10" name="Picture 9">
            <a:extLst>
              <a:ext uri="{FF2B5EF4-FFF2-40B4-BE49-F238E27FC236}">
                <a16:creationId xmlns:a16="http://schemas.microsoft.com/office/drawing/2014/main" id="{53907E44-902F-3E0D-8787-666CF99C6566}"/>
              </a:ext>
            </a:extLst>
          </p:cNvPr>
          <p:cNvPicPr>
            <a:picLocks noChangeAspect="1"/>
          </p:cNvPicPr>
          <p:nvPr/>
        </p:nvPicPr>
        <p:blipFill>
          <a:blip r:embed="rId8"/>
          <a:srcRect b="31696"/>
          <a:stretch>
            <a:fillRect/>
          </a:stretch>
        </p:blipFill>
        <p:spPr>
          <a:xfrm>
            <a:off x="423981" y="2783364"/>
            <a:ext cx="3157679" cy="2916421"/>
          </a:xfrm>
          <a:prstGeom prst="rect">
            <a:avLst/>
          </a:prstGeom>
        </p:spPr>
      </p:pic>
      <p:pic>
        <p:nvPicPr>
          <p:cNvPr id="15" name="Picture 14">
            <a:extLst>
              <a:ext uri="{FF2B5EF4-FFF2-40B4-BE49-F238E27FC236}">
                <a16:creationId xmlns:a16="http://schemas.microsoft.com/office/drawing/2014/main" id="{3AC733E4-F614-B5EA-63C1-233F5895897D}"/>
              </a:ext>
            </a:extLst>
          </p:cNvPr>
          <p:cNvPicPr>
            <a:picLocks noChangeAspect="1"/>
          </p:cNvPicPr>
          <p:nvPr/>
        </p:nvPicPr>
        <p:blipFill>
          <a:blip r:embed="rId9"/>
          <a:stretch>
            <a:fillRect/>
          </a:stretch>
        </p:blipFill>
        <p:spPr>
          <a:xfrm>
            <a:off x="1041045" y="1011417"/>
            <a:ext cx="10533888" cy="1901589"/>
          </a:xfrm>
          <a:prstGeom prst="rect">
            <a:avLst/>
          </a:prstGeom>
        </p:spPr>
      </p:pic>
      <p:pic>
        <p:nvPicPr>
          <p:cNvPr id="17" name="Picture 16">
            <a:extLst>
              <a:ext uri="{FF2B5EF4-FFF2-40B4-BE49-F238E27FC236}">
                <a16:creationId xmlns:a16="http://schemas.microsoft.com/office/drawing/2014/main" id="{BD59D2EE-F5F3-BCCE-1106-9C956EC43F91}"/>
              </a:ext>
            </a:extLst>
          </p:cNvPr>
          <p:cNvPicPr>
            <a:picLocks noChangeAspect="1"/>
          </p:cNvPicPr>
          <p:nvPr/>
        </p:nvPicPr>
        <p:blipFill>
          <a:blip r:embed="rId10"/>
          <a:stretch>
            <a:fillRect/>
          </a:stretch>
        </p:blipFill>
        <p:spPr>
          <a:xfrm>
            <a:off x="5585433" y="3291841"/>
            <a:ext cx="5849166" cy="2029108"/>
          </a:xfrm>
          <a:prstGeom prst="rect">
            <a:avLst/>
          </a:prstGeom>
        </p:spPr>
      </p:pic>
      <p:sp>
        <p:nvSpPr>
          <p:cNvPr id="11" name="TextBox 7">
            <a:extLst>
              <a:ext uri="{FF2B5EF4-FFF2-40B4-BE49-F238E27FC236}">
                <a16:creationId xmlns:a16="http://schemas.microsoft.com/office/drawing/2014/main" id="{6BD030A3-EF22-5111-0368-655A9ED6B4DD}"/>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23882180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BF02D-0782-9F9A-3B48-62F4087CB51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499E03A-9FA1-C5DA-C3B5-DEEB0FEA8552}"/>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0D0C06E4-B251-0452-2F29-8433176D77AA}"/>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5547E842-8014-F712-EA1A-2315A516F4F0}"/>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52F7A0FC-E2DF-5766-D277-72644900A90F}"/>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0B9B6FC4-3D82-076F-51CE-A16440939134}"/>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8D7EE315-39FC-6DD8-17B2-9FB824387C61}"/>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616734B3-7907-081C-F2D5-B89305721B2C}"/>
              </a:ext>
            </a:extLst>
          </p:cNvPr>
          <p:cNvSpPr txBox="1"/>
          <p:nvPr/>
        </p:nvSpPr>
        <p:spPr>
          <a:xfrm>
            <a:off x="617070" y="356831"/>
            <a:ext cx="9270642" cy="913199"/>
          </a:xfrm>
          <a:prstGeom prst="rect">
            <a:avLst/>
          </a:prstGeom>
          <a:noFill/>
        </p:spPr>
        <p:txBody>
          <a:bodyPr wrap="square" rtlCol="0">
            <a:spAutoFit/>
          </a:bodyPr>
          <a:lstStyle/>
          <a:p>
            <a:r>
              <a:rPr lang="en-CA" sz="5334">
                <a:solidFill>
                  <a:srgbClr val="006937"/>
                </a:solidFill>
                <a:latin typeface="Open Sans Condensed" pitchFamily="2" charset="0"/>
                <a:ea typeface="Open Sans Condensed" pitchFamily="2" charset="0"/>
                <a:cs typeface="Open Sans Condensed" pitchFamily="2" charset="0"/>
              </a:rPr>
              <a:t>Fix the Banner PESC XML Code</a:t>
            </a:r>
          </a:p>
        </p:txBody>
      </p:sp>
      <p:sp>
        <p:nvSpPr>
          <p:cNvPr id="9" name="TextBox 7">
            <a:extLst>
              <a:ext uri="{FF2B5EF4-FFF2-40B4-BE49-F238E27FC236}">
                <a16:creationId xmlns:a16="http://schemas.microsoft.com/office/drawing/2014/main" id="{5DA51600-CFDB-42A6-8443-09DF0A600DFA}"/>
              </a:ext>
            </a:extLst>
          </p:cNvPr>
          <p:cNvSpPr txBox="1"/>
          <p:nvPr/>
        </p:nvSpPr>
        <p:spPr>
          <a:xfrm>
            <a:off x="617069" y="1366471"/>
            <a:ext cx="11227267" cy="3818931"/>
          </a:xfrm>
          <a:prstGeom prst="rect">
            <a:avLst/>
          </a:prstGeom>
        </p:spPr>
        <p:txBody>
          <a:bodyPr wrap="square" lIns="0" tIns="0" rIns="0" bIns="0" rtlCol="0" anchor="t">
            <a:spAutoFit/>
          </a:bodyPr>
          <a:lstStyle/>
          <a:p>
            <a:pPr marL="342900"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Customizations</a:t>
            </a:r>
          </a:p>
          <a:p>
            <a:pPr marL="342900"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Changes to Data Management</a:t>
            </a: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Change how we enter revoked degrees</a:t>
            </a: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Shorten descriptions of degrees</a:t>
            </a:r>
          </a:p>
          <a:p>
            <a:pPr marL="342900"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Defect Correction</a:t>
            </a: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Defects need to be corrected to pass XML validation and allow XML data imports</a:t>
            </a:r>
          </a:p>
        </p:txBody>
      </p:sp>
      <p:sp>
        <p:nvSpPr>
          <p:cNvPr id="11" name="TextBox 7">
            <a:extLst>
              <a:ext uri="{FF2B5EF4-FFF2-40B4-BE49-F238E27FC236}">
                <a16:creationId xmlns:a16="http://schemas.microsoft.com/office/drawing/2014/main" id="{ECCA0280-15DD-C271-B1C2-CBF684A027D4}"/>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42289710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58C9D-E997-6F11-4B24-22FB907C62BB}"/>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33515418-D194-62BB-2FA6-DDA2F065DC3D}"/>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D1AD25A6-0193-72C6-0272-9039EFC9E107}"/>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6C2E386A-1742-B771-996B-764D0413542C}"/>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F61ED7B0-C252-732B-5656-87B81E658A32}"/>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18F65AEF-690E-07DD-80DD-54BF8CB1B33A}"/>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5E3DF696-CD4D-A46E-3F24-6209E2671555}"/>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A200D53C-1096-2D70-EB87-6D903B80C8EF}"/>
              </a:ext>
            </a:extLst>
          </p:cNvPr>
          <p:cNvSpPr txBox="1"/>
          <p:nvPr/>
        </p:nvSpPr>
        <p:spPr>
          <a:xfrm>
            <a:off x="617070" y="356831"/>
            <a:ext cx="9270642" cy="913199"/>
          </a:xfrm>
          <a:prstGeom prst="rect">
            <a:avLst/>
          </a:prstGeom>
          <a:noFill/>
        </p:spPr>
        <p:txBody>
          <a:bodyPr wrap="square" rtlCol="0">
            <a:spAutoFit/>
          </a:bodyPr>
          <a:lstStyle/>
          <a:p>
            <a:r>
              <a:rPr lang="en-CA" sz="5334">
                <a:solidFill>
                  <a:srgbClr val="006937"/>
                </a:solidFill>
                <a:latin typeface="Open Sans Condensed" pitchFamily="2" charset="0"/>
                <a:ea typeface="Open Sans Condensed" pitchFamily="2" charset="0"/>
                <a:cs typeface="Open Sans Condensed" pitchFamily="2" charset="0"/>
              </a:rPr>
              <a:t>Some Example Defects</a:t>
            </a:r>
          </a:p>
        </p:txBody>
      </p:sp>
      <p:sp>
        <p:nvSpPr>
          <p:cNvPr id="9" name="TextBox 7">
            <a:extLst>
              <a:ext uri="{FF2B5EF4-FFF2-40B4-BE49-F238E27FC236}">
                <a16:creationId xmlns:a16="http://schemas.microsoft.com/office/drawing/2014/main" id="{A0CA0AF5-3A49-BB2F-847E-C279D6C5AE1A}"/>
              </a:ext>
            </a:extLst>
          </p:cNvPr>
          <p:cNvSpPr txBox="1"/>
          <p:nvPr/>
        </p:nvSpPr>
        <p:spPr>
          <a:xfrm>
            <a:off x="347663" y="1366471"/>
            <a:ext cx="11496674" cy="3818931"/>
          </a:xfrm>
          <a:prstGeom prst="rect">
            <a:avLst/>
          </a:prstGeom>
        </p:spPr>
        <p:txBody>
          <a:bodyPr wrap="square" lIns="0" tIns="0" rIns="0" bIns="0" rtlCol="0" anchor="t">
            <a:spAutoFit/>
          </a:bodyPr>
          <a:lstStyle/>
          <a:p>
            <a:pPr marL="800100" lvl="1" indent="-342900">
              <a:lnSpc>
                <a:spcPct val="150000"/>
              </a:lnSpc>
              <a:spcBef>
                <a:spcPct val="0"/>
              </a:spcBef>
              <a:buFont typeface="Arial" panose="020B0604020202020204" pitchFamily="34" charset="0"/>
              <a:buChar char="•"/>
            </a:pPr>
            <a:r>
              <a:rPr lang="en-US" sz="2400">
                <a:latin typeface="Open Sans" pitchFamily="2" charset="0"/>
                <a:ea typeface="Open Sans" pitchFamily="2" charset="0"/>
                <a:cs typeface="Open Sans" pitchFamily="2" charset="0"/>
              </a:rPr>
              <a:t>Birth Date Mask Rules Defect</a:t>
            </a:r>
          </a:p>
          <a:p>
            <a:pPr marL="800100" lvl="1" indent="-342900">
              <a:lnSpc>
                <a:spcPct val="150000"/>
              </a:lnSpc>
              <a:spcBef>
                <a:spcPct val="0"/>
              </a:spcBef>
              <a:buFont typeface="Arial" panose="020B0604020202020204" pitchFamily="34" charset="0"/>
              <a:buChar char="•"/>
            </a:pPr>
            <a:r>
              <a:rPr lang="en-US" sz="2400">
                <a:latin typeface="Open Sans" pitchFamily="2" charset="0"/>
                <a:ea typeface="Open Sans" pitchFamily="2" charset="0"/>
                <a:cs typeface="Open Sans" pitchFamily="2" charset="0"/>
              </a:rPr>
              <a:t>Character Limits on Degree Description</a:t>
            </a:r>
          </a:p>
          <a:p>
            <a:pPr marL="800100" lvl="1" indent="-342900">
              <a:lnSpc>
                <a:spcPct val="150000"/>
              </a:lnSpc>
              <a:spcBef>
                <a:spcPct val="0"/>
              </a:spcBef>
              <a:buFont typeface="Arial" panose="020B0604020202020204" pitchFamily="34" charset="0"/>
              <a:buChar char="•"/>
            </a:pPr>
            <a:r>
              <a:rPr lang="en-US" sz="2400">
                <a:latin typeface="Open Sans" pitchFamily="2" charset="0"/>
                <a:ea typeface="Open Sans" pitchFamily="2" charset="0"/>
                <a:cs typeface="Open Sans" pitchFamily="2" charset="0"/>
              </a:rPr>
              <a:t>Inactive Email Addresses</a:t>
            </a:r>
          </a:p>
          <a:p>
            <a:pPr marL="800100" lvl="1" indent="-342900">
              <a:lnSpc>
                <a:spcPct val="150000"/>
              </a:lnSpc>
              <a:spcBef>
                <a:spcPct val="0"/>
              </a:spcBef>
              <a:buFont typeface="Arial" panose="020B0604020202020204" pitchFamily="34" charset="0"/>
              <a:buChar char="•"/>
            </a:pPr>
            <a:r>
              <a:rPr lang="en-US" sz="2400">
                <a:latin typeface="Open Sans" pitchFamily="2" charset="0"/>
                <a:ea typeface="Open Sans" pitchFamily="2" charset="0"/>
                <a:cs typeface="Open Sans" pitchFamily="2" charset="0"/>
              </a:rPr>
              <a:t>Missing Phone Number Fields</a:t>
            </a:r>
          </a:p>
          <a:p>
            <a:pPr marL="800100" lvl="1" indent="-342900">
              <a:lnSpc>
                <a:spcPct val="150000"/>
              </a:lnSpc>
              <a:spcBef>
                <a:spcPct val="0"/>
              </a:spcBef>
              <a:buFont typeface="Arial" panose="020B0604020202020204" pitchFamily="34" charset="0"/>
              <a:buChar char="•"/>
            </a:pPr>
            <a:r>
              <a:rPr lang="en-US" sz="2400">
                <a:latin typeface="Open Sans" pitchFamily="2" charset="0"/>
                <a:ea typeface="Open Sans" pitchFamily="2" charset="0"/>
                <a:cs typeface="Open Sans" pitchFamily="2" charset="0"/>
              </a:rPr>
              <a:t>Missing </a:t>
            </a:r>
            <a:r>
              <a:rPr lang="en-US" sz="2400" err="1">
                <a:latin typeface="Open Sans" pitchFamily="2" charset="0"/>
                <a:ea typeface="Open Sans" pitchFamily="2" charset="0"/>
                <a:cs typeface="Open Sans" pitchFamily="2" charset="0"/>
              </a:rPr>
              <a:t>Honours</a:t>
            </a:r>
            <a:r>
              <a:rPr lang="en-US" sz="2400">
                <a:latin typeface="Open Sans" pitchFamily="2" charset="0"/>
                <a:ea typeface="Open Sans" pitchFamily="2" charset="0"/>
                <a:cs typeface="Open Sans" pitchFamily="2" charset="0"/>
              </a:rPr>
              <a:t> Fields</a:t>
            </a:r>
          </a:p>
          <a:p>
            <a:pPr marL="800100" lvl="1" indent="-342900">
              <a:lnSpc>
                <a:spcPct val="150000"/>
              </a:lnSpc>
              <a:spcBef>
                <a:spcPct val="0"/>
              </a:spcBef>
              <a:buFont typeface="Arial" panose="020B0604020202020204" pitchFamily="34" charset="0"/>
              <a:buChar char="•"/>
            </a:pPr>
            <a:r>
              <a:rPr lang="en-US" sz="2400">
                <a:latin typeface="Open Sans" pitchFamily="2" charset="0"/>
                <a:ea typeface="Open Sans" pitchFamily="2" charset="0"/>
                <a:cs typeface="Open Sans" pitchFamily="2" charset="0"/>
              </a:rPr>
              <a:t>Missing Middle Names</a:t>
            </a:r>
          </a:p>
          <a:p>
            <a:pPr marL="800100" lvl="1" indent="-342900">
              <a:lnSpc>
                <a:spcPct val="150000"/>
              </a:lnSpc>
              <a:spcBef>
                <a:spcPct val="0"/>
              </a:spcBef>
              <a:buFont typeface="Arial" panose="020B0604020202020204" pitchFamily="34" charset="0"/>
              <a:buChar char="•"/>
            </a:pPr>
            <a:r>
              <a:rPr lang="en-US" sz="2400">
                <a:latin typeface="Open Sans" pitchFamily="2" charset="0"/>
                <a:ea typeface="Open Sans" pitchFamily="2" charset="0"/>
                <a:cs typeface="Open Sans" pitchFamily="2" charset="0"/>
                <a:sym typeface="Open Sans Bold"/>
              </a:rPr>
              <a:t>Missing XML headers</a:t>
            </a:r>
          </a:p>
        </p:txBody>
      </p:sp>
      <p:sp>
        <p:nvSpPr>
          <p:cNvPr id="11" name="TextBox 7">
            <a:extLst>
              <a:ext uri="{FF2B5EF4-FFF2-40B4-BE49-F238E27FC236}">
                <a16:creationId xmlns:a16="http://schemas.microsoft.com/office/drawing/2014/main" id="{52053058-DEAA-7BD1-B76B-125EAB72344B}"/>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35126321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F6CE3-D0FC-7770-D929-6794861A484E}"/>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530A9125-745F-E50B-5FB1-5C9960E42073}"/>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973EAB1E-20E9-DBDB-A1D9-E3DCDA9DFD06}"/>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C4E5466D-E054-8931-7813-85A927826DCF}"/>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D986F51D-219A-8BE3-EF95-7AE1DAB0DA55}"/>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330AD222-05F6-56F6-E3F4-2D90DFEFA06C}"/>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87C6453B-96AD-5EF9-D0A9-47E85C679871}"/>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437152DD-AD0E-4F3A-807C-5A1F221BA263}"/>
              </a:ext>
            </a:extLst>
          </p:cNvPr>
          <p:cNvSpPr txBox="1"/>
          <p:nvPr/>
        </p:nvSpPr>
        <p:spPr>
          <a:xfrm>
            <a:off x="617070" y="356831"/>
            <a:ext cx="9270642" cy="913199"/>
          </a:xfrm>
          <a:prstGeom prst="rect">
            <a:avLst/>
          </a:prstGeom>
          <a:noFill/>
        </p:spPr>
        <p:txBody>
          <a:bodyPr wrap="square" rtlCol="0">
            <a:spAutoFit/>
          </a:bodyPr>
          <a:lstStyle/>
          <a:p>
            <a:r>
              <a:rPr lang="en-CA" sz="5334">
                <a:solidFill>
                  <a:srgbClr val="006937"/>
                </a:solidFill>
                <a:latin typeface="Open Sans Condensed" pitchFamily="2" charset="0"/>
                <a:ea typeface="Open Sans Condensed" pitchFamily="2" charset="0"/>
                <a:cs typeface="Open Sans Condensed" pitchFamily="2" charset="0"/>
              </a:rPr>
              <a:t>Generate XML</a:t>
            </a:r>
          </a:p>
        </p:txBody>
      </p:sp>
      <p:sp>
        <p:nvSpPr>
          <p:cNvPr id="9" name="TextBox 7">
            <a:extLst>
              <a:ext uri="{FF2B5EF4-FFF2-40B4-BE49-F238E27FC236}">
                <a16:creationId xmlns:a16="http://schemas.microsoft.com/office/drawing/2014/main" id="{D4ECFFBC-A054-ACF3-ADC3-B15BBA0E4489}"/>
              </a:ext>
            </a:extLst>
          </p:cNvPr>
          <p:cNvSpPr txBox="1"/>
          <p:nvPr/>
        </p:nvSpPr>
        <p:spPr>
          <a:xfrm>
            <a:off x="347663" y="1366471"/>
            <a:ext cx="11496674" cy="3818931"/>
          </a:xfrm>
          <a:prstGeom prst="rect">
            <a:avLst/>
          </a:prstGeom>
        </p:spPr>
        <p:txBody>
          <a:bodyPr wrap="square" lIns="0" tIns="0" rIns="0" bIns="0" rtlCol="0" anchor="t">
            <a:spAutoFit/>
          </a:bodyPr>
          <a:lstStyle/>
          <a:p>
            <a:pPr marL="342900" indent="-342900">
              <a:lnSpc>
                <a:spcPct val="150000"/>
              </a:lnSpc>
              <a:spcBef>
                <a:spcPct val="0"/>
              </a:spcBef>
              <a:buFont typeface="Arial" panose="020B0604020202020204" pitchFamily="34" charset="0"/>
              <a:buChar char="•"/>
            </a:pPr>
            <a:r>
              <a:rPr lang="en-US" sz="2400" err="1">
                <a:latin typeface="Open Sans" panose="020B0606030504020204" pitchFamily="34" charset="0"/>
                <a:ea typeface="Open Sans" panose="020B0606030504020204" pitchFamily="34" charset="0"/>
                <a:cs typeface="Open Sans" panose="020B0606030504020204" pitchFamily="34" charset="0"/>
                <a:sym typeface="Open Sans Bold"/>
              </a:rPr>
              <a:t>SHRPESE</a:t>
            </a:r>
            <a:endParaRPr lang="en-US" sz="2400">
              <a:latin typeface="Open Sans" panose="020B0606030504020204" pitchFamily="34" charset="0"/>
              <a:ea typeface="Open Sans" panose="020B0606030504020204" pitchFamily="34" charset="0"/>
              <a:cs typeface="Open Sans" panose="020B0606030504020204" pitchFamily="34" charset="0"/>
              <a:sym typeface="Open Sans Bold"/>
            </a:endParaRP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Will need to update the configuration in the jar file </a:t>
            </a:r>
          </a:p>
          <a:p>
            <a:pPr marL="342900"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Automate - Scheduled Job (ISE Scheduler)</a:t>
            </a: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Create a parameter set</a:t>
            </a:r>
          </a:p>
          <a:p>
            <a:pPr marL="800100" lvl="1"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Setup a recurring scheduled job to run every 15 minutes</a:t>
            </a:r>
          </a:p>
          <a:p>
            <a:pPr marL="342900" indent="-342900">
              <a:lnSpc>
                <a:spcPct val="150000"/>
              </a:lnSpc>
              <a:spcBef>
                <a:spcPct val="0"/>
              </a:spcBef>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Open Sans Bold"/>
              </a:rPr>
              <a:t>Note:  All transcripts in a job batch will be in one file.  You will need a process to split them apart before they go to MyCreds.</a:t>
            </a:r>
          </a:p>
        </p:txBody>
      </p:sp>
      <p:sp>
        <p:nvSpPr>
          <p:cNvPr id="11" name="TextBox 7">
            <a:extLst>
              <a:ext uri="{FF2B5EF4-FFF2-40B4-BE49-F238E27FC236}">
                <a16:creationId xmlns:a16="http://schemas.microsoft.com/office/drawing/2014/main" id="{C449BC7C-303F-EBCB-94A7-38048A2BE86F}"/>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507321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49A90F8F-E83B-91B8-2D2F-9A11B162D0B3}"/>
              </a:ext>
            </a:extLst>
          </p:cNvPr>
          <p:cNvSpPr/>
          <p:nvPr/>
        </p:nvSpPr>
        <p:spPr>
          <a:xfrm>
            <a:off x="0" y="0"/>
            <a:ext cx="12192000" cy="6858000"/>
          </a:xfrm>
          <a:custGeom>
            <a:avLst/>
            <a:gdLst/>
            <a:ahLst/>
            <a:cxnLst/>
            <a:rect l="l" t="t" r="r" b="b"/>
            <a:pathLst>
              <a:path w="18288000" h="8622547">
                <a:moveTo>
                  <a:pt x="0" y="0"/>
                </a:moveTo>
                <a:lnTo>
                  <a:pt x="18288000" y="0"/>
                </a:lnTo>
                <a:lnTo>
                  <a:pt x="18288000" y="8622547"/>
                </a:lnTo>
                <a:lnTo>
                  <a:pt x="0" y="8622547"/>
                </a:lnTo>
                <a:lnTo>
                  <a:pt x="0" y="0"/>
                </a:lnTo>
                <a:close/>
              </a:path>
            </a:pathLst>
          </a:custGeom>
          <a:blipFill>
            <a:blip r:embed="rId3"/>
            <a:stretch>
              <a:fillRect l="14" r="-21534" b="-24268"/>
            </a:stretch>
          </a:blipFill>
        </p:spPr>
        <p:txBody>
          <a:bodyPr/>
          <a:lstStyle/>
          <a:p>
            <a:endParaRPr lang="en-US" sz="1200">
              <a:latin typeface="Open Sans" panose="020B0606030504020204" pitchFamily="34" charset="0"/>
            </a:endParaRPr>
          </a:p>
        </p:txBody>
      </p:sp>
      <p:sp>
        <p:nvSpPr>
          <p:cNvPr id="10" name="TextBox 9">
            <a:extLst>
              <a:ext uri="{FF2B5EF4-FFF2-40B4-BE49-F238E27FC236}">
                <a16:creationId xmlns:a16="http://schemas.microsoft.com/office/drawing/2014/main" id="{C706D46D-A7EB-8E3F-1A15-0E7A7EA6398B}"/>
              </a:ext>
            </a:extLst>
          </p:cNvPr>
          <p:cNvSpPr txBox="1"/>
          <p:nvPr/>
        </p:nvSpPr>
        <p:spPr>
          <a:xfrm>
            <a:off x="442953" y="696651"/>
            <a:ext cx="11379200" cy="1077218"/>
          </a:xfrm>
          <a:prstGeom prst="rect">
            <a:avLst/>
          </a:prstGeom>
          <a:noFill/>
        </p:spPr>
        <p:txBody>
          <a:bodyPr wrap="square" rtlCol="0">
            <a:spAutoFit/>
          </a:bodyPr>
          <a:lstStyle/>
          <a:p>
            <a:pPr algn="ctr"/>
            <a:r>
              <a:rPr lang="en-CA" sz="6400">
                <a:solidFill>
                  <a:schemeClr val="bg1"/>
                </a:solidFill>
                <a:latin typeface="Open Sans Condensed" pitchFamily="2" charset="0"/>
                <a:ea typeface="Open Sans Condensed" pitchFamily="2" charset="0"/>
                <a:cs typeface="Open Sans Condensed" pitchFamily="2" charset="0"/>
              </a:rPr>
              <a:t>Land Acknowledgement</a:t>
            </a:r>
          </a:p>
        </p:txBody>
      </p:sp>
      <p:cxnSp>
        <p:nvCxnSpPr>
          <p:cNvPr id="12" name="Straight Connector 11">
            <a:extLst>
              <a:ext uri="{FF2B5EF4-FFF2-40B4-BE49-F238E27FC236}">
                <a16:creationId xmlns:a16="http://schemas.microsoft.com/office/drawing/2014/main" id="{A7BEC79D-6C2D-C124-28D4-F3664243109C}"/>
              </a:ext>
            </a:extLst>
          </p:cNvPr>
          <p:cNvCxnSpPr/>
          <p:nvPr/>
        </p:nvCxnSpPr>
        <p:spPr>
          <a:xfrm>
            <a:off x="5181600" y="2075688"/>
            <a:ext cx="2032000" cy="0"/>
          </a:xfrm>
          <a:prstGeom prst="line">
            <a:avLst/>
          </a:prstGeom>
          <a:ln w="88900">
            <a:solidFill>
              <a:srgbClr val="FBCE20"/>
            </a:solidFill>
          </a:ln>
        </p:spPr>
        <p:style>
          <a:lnRef idx="1">
            <a:schemeClr val="accent1"/>
          </a:lnRef>
          <a:fillRef idx="0">
            <a:schemeClr val="accent1"/>
          </a:fillRef>
          <a:effectRef idx="0">
            <a:schemeClr val="accent1"/>
          </a:effectRef>
          <a:fontRef idx="minor">
            <a:schemeClr val="tx1"/>
          </a:fontRef>
        </p:style>
      </p:cxnSp>
      <p:sp>
        <p:nvSpPr>
          <p:cNvPr id="15" name="Freeform 3">
            <a:extLst>
              <a:ext uri="{FF2B5EF4-FFF2-40B4-BE49-F238E27FC236}">
                <a16:creationId xmlns:a16="http://schemas.microsoft.com/office/drawing/2014/main" id="{E72450BB-2E07-10A4-48C7-4AB31FFB2BF9}"/>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latin typeface="Open Sans" panose="020B0606030504020204" pitchFamily="34" charset="0"/>
            </a:endParaRPr>
          </a:p>
        </p:txBody>
      </p:sp>
      <p:sp>
        <p:nvSpPr>
          <p:cNvPr id="16" name="TextBox 7">
            <a:extLst>
              <a:ext uri="{FF2B5EF4-FFF2-40B4-BE49-F238E27FC236}">
                <a16:creationId xmlns:a16="http://schemas.microsoft.com/office/drawing/2014/main" id="{1F47ABA3-57D8-B6C7-0F23-F1D400146CE0}"/>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chemeClr val="bg1"/>
                </a:solidFill>
                <a:latin typeface="Open Sans Condensed"/>
                <a:sym typeface="Open Sans Condensed Bold"/>
              </a:rPr>
              <a:t>AUTOMATED DIGITAL TRANSCRIPT DELIVERY</a:t>
            </a:r>
            <a:endParaRPr lang="en-US" b="1">
              <a:solidFill>
                <a:schemeClr val="bg1"/>
              </a:solidFill>
              <a:latin typeface="Open Sans Condensed"/>
            </a:endParaRPr>
          </a:p>
          <a:p>
            <a:pPr algn="ctr">
              <a:lnSpc>
                <a:spcPts val="2239"/>
              </a:lnSpc>
            </a:pPr>
            <a:endParaRPr lang="en-US" sz="1600" b="1">
              <a:solidFill>
                <a:schemeClr val="bg1"/>
              </a:solidFill>
              <a:latin typeface="Open Sans Condensed"/>
            </a:endParaRPr>
          </a:p>
        </p:txBody>
      </p:sp>
      <p:pic>
        <p:nvPicPr>
          <p:cNvPr id="20" name="Picture 19">
            <a:extLst>
              <a:ext uri="{FF2B5EF4-FFF2-40B4-BE49-F238E27FC236}">
                <a16:creationId xmlns:a16="http://schemas.microsoft.com/office/drawing/2014/main" id="{162A8E4E-262A-0231-9C2E-ACF63AB7F5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1" y="6119574"/>
            <a:ext cx="1748495" cy="391534"/>
          </a:xfrm>
          <a:prstGeom prst="rect">
            <a:avLst/>
          </a:prstGeom>
        </p:spPr>
      </p:pic>
      <p:pic>
        <p:nvPicPr>
          <p:cNvPr id="22" name="Picture 21">
            <a:extLst>
              <a:ext uri="{FF2B5EF4-FFF2-40B4-BE49-F238E27FC236}">
                <a16:creationId xmlns:a16="http://schemas.microsoft.com/office/drawing/2014/main" id="{6DEE6535-2EA7-D3CE-3E7D-32EBAC2246A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90107" y="6104708"/>
            <a:ext cx="2031999" cy="406400"/>
          </a:xfrm>
          <a:prstGeom prst="rect">
            <a:avLst/>
          </a:prstGeom>
        </p:spPr>
      </p:pic>
      <p:sp>
        <p:nvSpPr>
          <p:cNvPr id="6" name="TextBox 5">
            <a:extLst>
              <a:ext uri="{FF2B5EF4-FFF2-40B4-BE49-F238E27FC236}">
                <a16:creationId xmlns:a16="http://schemas.microsoft.com/office/drawing/2014/main" id="{EE3C12FC-BC1E-4919-3739-238597F26DAD}"/>
              </a:ext>
            </a:extLst>
          </p:cNvPr>
          <p:cNvSpPr txBox="1"/>
          <p:nvPr/>
        </p:nvSpPr>
        <p:spPr>
          <a:xfrm>
            <a:off x="633984" y="2590975"/>
            <a:ext cx="11116046" cy="2800767"/>
          </a:xfrm>
          <a:prstGeom prst="rect">
            <a:avLst/>
          </a:prstGeom>
          <a:noFill/>
        </p:spPr>
        <p:txBody>
          <a:bodyPr wrap="square" rtlCol="0">
            <a:spAutoFit/>
          </a:bodyPr>
          <a:lstStyle/>
          <a:p>
            <a:r>
              <a:rPr lang="en-US" sz="2200">
                <a:solidFill>
                  <a:schemeClr val="bg1"/>
                </a:solidFill>
                <a:latin typeface="Open Sans" pitchFamily="2" charset="0"/>
                <a:ea typeface="Open Sans" pitchFamily="2" charset="0"/>
                <a:cs typeface="Open Sans" pitchFamily="2" charset="0"/>
              </a:rPr>
              <a:t>The Ottawa area rests on the traditional, unceded lands of the Algonquin </a:t>
            </a:r>
            <a:r>
              <a:rPr lang="en-US" sz="2200" err="1">
                <a:solidFill>
                  <a:schemeClr val="bg1"/>
                </a:solidFill>
                <a:latin typeface="Open Sans" pitchFamily="2" charset="0"/>
                <a:ea typeface="Open Sans" pitchFamily="2" charset="0"/>
                <a:cs typeface="Open Sans" pitchFamily="2" charset="0"/>
              </a:rPr>
              <a:t>Anishinabeg</a:t>
            </a:r>
            <a:r>
              <a:rPr lang="en-US" sz="2200">
                <a:solidFill>
                  <a:schemeClr val="bg1"/>
                </a:solidFill>
                <a:latin typeface="Open Sans" pitchFamily="2" charset="0"/>
                <a:ea typeface="Open Sans" pitchFamily="2" charset="0"/>
                <a:cs typeface="Open Sans" pitchFamily="2" charset="0"/>
              </a:rPr>
              <a:t>, who have lived, travelled, and cared for these territories for thousands of years. We recognize the Algonquin people as the original stewards of this land and </a:t>
            </a:r>
            <a:r>
              <a:rPr lang="en-US" sz="2200" err="1">
                <a:solidFill>
                  <a:schemeClr val="bg1"/>
                </a:solidFill>
                <a:latin typeface="Open Sans" pitchFamily="2" charset="0"/>
                <a:ea typeface="Open Sans" pitchFamily="2" charset="0"/>
                <a:cs typeface="Open Sans" pitchFamily="2" charset="0"/>
              </a:rPr>
              <a:t>honour</a:t>
            </a:r>
            <a:r>
              <a:rPr lang="en-US" sz="2200">
                <a:solidFill>
                  <a:schemeClr val="bg1"/>
                </a:solidFill>
                <a:latin typeface="Open Sans" pitchFamily="2" charset="0"/>
                <a:ea typeface="Open Sans" pitchFamily="2" charset="0"/>
                <a:cs typeface="Open Sans" pitchFamily="2" charset="0"/>
              </a:rPr>
              <a:t> their deep, ongoing connection to it. We also acknowledge all Indigenous peoples from many nations who make Ottawa their home today. With respect, we recognize the traditional knowledge holders, both elders and youth, and we pay tribute to the strength and leadership of Indigenous communities—past, present, and future.</a:t>
            </a:r>
          </a:p>
        </p:txBody>
      </p:sp>
    </p:spTree>
    <p:extLst>
      <p:ext uri="{BB962C8B-B14F-4D97-AF65-F5344CB8AC3E}">
        <p14:creationId xmlns:p14="http://schemas.microsoft.com/office/powerpoint/2010/main" val="3038445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0B9D6-30A5-9142-8F73-16AF4B8F5B0C}"/>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F1CA873F-C930-BAAC-DA3A-C80256A1EBF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A11FD81F-E2BD-04CD-E99C-4DFBB3D6DCC3}"/>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5D54B228-E30F-B298-4D48-FE50C567C6E3}"/>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0E1C4860-4C91-0FD9-6FCD-FFF71DFEA017}"/>
              </a:ext>
            </a:extLst>
          </p:cNvPr>
          <p:cNvSpPr txBox="1"/>
          <p:nvPr/>
        </p:nvSpPr>
        <p:spPr>
          <a:xfrm>
            <a:off x="711200" y="533401"/>
            <a:ext cx="9786112" cy="913199"/>
          </a:xfrm>
          <a:prstGeom prst="rect">
            <a:avLst/>
          </a:prstGeom>
          <a:noFill/>
        </p:spPr>
        <p:txBody>
          <a:bodyPr wrap="square" rtlCol="0">
            <a:spAutoFit/>
          </a:bodyPr>
          <a:lstStyle/>
          <a:p>
            <a:r>
              <a:rPr lang="en-CA" sz="5334">
                <a:solidFill>
                  <a:schemeClr val="bg1"/>
                </a:solidFill>
                <a:latin typeface="Open Sans Condensed" pitchFamily="2" charset="0"/>
                <a:ea typeface="Open Sans Condensed" pitchFamily="2" charset="0"/>
                <a:cs typeface="Open Sans Condensed" pitchFamily="2" charset="0"/>
              </a:rPr>
              <a:t>Testing</a:t>
            </a:r>
          </a:p>
        </p:txBody>
      </p:sp>
      <p:sp>
        <p:nvSpPr>
          <p:cNvPr id="4" name="Content Placeholder 2">
            <a:extLst>
              <a:ext uri="{FF2B5EF4-FFF2-40B4-BE49-F238E27FC236}">
                <a16:creationId xmlns:a16="http://schemas.microsoft.com/office/drawing/2014/main" id="{FD9A6BE4-F1CF-EADC-7EEF-5DF6D20C0E28}"/>
              </a:ext>
            </a:extLst>
          </p:cNvPr>
          <p:cNvSpPr txBox="1">
            <a:spLocks/>
          </p:cNvSpPr>
          <p:nvPr/>
        </p:nvSpPr>
        <p:spPr>
          <a:xfrm>
            <a:off x="838200" y="1825625"/>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solidFill>
                  <a:schemeClr val="bg1"/>
                </a:solidFill>
                <a:latin typeface="Open Sans" pitchFamily="2" charset="0"/>
                <a:ea typeface="Open Sans" pitchFamily="2" charset="0"/>
                <a:cs typeface="Open Sans" pitchFamily="2" charset="0"/>
              </a:rPr>
              <a:t>Upload the Generated XML Files to MyCreds UAT to test the Overlay</a:t>
            </a:r>
          </a:p>
          <a:p>
            <a:r>
              <a:rPr lang="en-US" sz="2400">
                <a:solidFill>
                  <a:schemeClr val="bg1"/>
                </a:solidFill>
                <a:latin typeface="Open Sans" pitchFamily="2" charset="0"/>
                <a:ea typeface="Open Sans" pitchFamily="2" charset="0"/>
                <a:cs typeface="Open Sans" pitchFamily="2" charset="0"/>
              </a:rPr>
              <a:t>Confirm that the XML Contains the Right Data </a:t>
            </a:r>
          </a:p>
          <a:p>
            <a:pPr lvl="1"/>
            <a:r>
              <a:rPr lang="en-US">
                <a:solidFill>
                  <a:schemeClr val="bg1"/>
                </a:solidFill>
                <a:latin typeface="Open Sans" pitchFamily="2" charset="0"/>
                <a:ea typeface="Open Sans" pitchFamily="2" charset="0"/>
                <a:cs typeface="Open Sans" pitchFamily="2" charset="0"/>
              </a:rPr>
              <a:t>What is on the PDF may not be ALL of the information you are sending</a:t>
            </a:r>
          </a:p>
          <a:p>
            <a:r>
              <a:rPr lang="en-US" sz="2400">
                <a:solidFill>
                  <a:schemeClr val="bg1"/>
                </a:solidFill>
                <a:latin typeface="Open Sans" pitchFamily="2" charset="0"/>
                <a:ea typeface="Open Sans" pitchFamily="2" charset="0"/>
                <a:cs typeface="Open Sans" pitchFamily="2" charset="0"/>
              </a:rPr>
              <a:t>Confirm that the PDF Contains the Right Data</a:t>
            </a:r>
          </a:p>
          <a:p>
            <a:r>
              <a:rPr lang="en-US" sz="2400">
                <a:solidFill>
                  <a:schemeClr val="bg1"/>
                </a:solidFill>
                <a:latin typeface="Open Sans" pitchFamily="2" charset="0"/>
                <a:ea typeface="Open Sans" pitchFamily="2" charset="0"/>
                <a:cs typeface="Open Sans" pitchFamily="2" charset="0"/>
              </a:rPr>
              <a:t>Ensure Testing Includes Edge Cases and Changes Made</a:t>
            </a:r>
          </a:p>
          <a:p>
            <a:pPr lvl="1"/>
            <a:r>
              <a:rPr lang="en-US" sz="2000">
                <a:solidFill>
                  <a:schemeClr val="bg1"/>
                </a:solidFill>
                <a:latin typeface="Open Sans" pitchFamily="2" charset="0"/>
                <a:ea typeface="Open Sans" pitchFamily="2" charset="0"/>
                <a:cs typeface="Open Sans" pitchFamily="2" charset="0"/>
              </a:rPr>
              <a:t>Example – Student with Revoked Degree (edge case)</a:t>
            </a:r>
          </a:p>
          <a:p>
            <a:pPr lvl="1"/>
            <a:r>
              <a:rPr lang="en-US" sz="2000">
                <a:solidFill>
                  <a:schemeClr val="bg1"/>
                </a:solidFill>
                <a:latin typeface="Open Sans" pitchFamily="2" charset="0"/>
                <a:ea typeface="Open Sans" pitchFamily="2" charset="0"/>
                <a:cs typeface="Open Sans" pitchFamily="2" charset="0"/>
              </a:rPr>
              <a:t>Example – Long Degree Description (needed to shorten in Banner)</a:t>
            </a:r>
          </a:p>
        </p:txBody>
      </p:sp>
      <p:sp>
        <p:nvSpPr>
          <p:cNvPr id="8" name="TextBox 7">
            <a:extLst>
              <a:ext uri="{FF2B5EF4-FFF2-40B4-BE49-F238E27FC236}">
                <a16:creationId xmlns:a16="http://schemas.microsoft.com/office/drawing/2014/main" id="{9A7310EF-D13B-DB15-3A92-8205A6955D47}"/>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40139443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52A0F-7328-76D1-2FB9-6B91950D3C0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D91BD967-31DF-F8FF-1776-6EE4975499D4}"/>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B099180D-2492-E610-E005-441D4140BBA8}"/>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1357F8F0-5B38-1631-D821-3773E5C80288}"/>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E2AA3CC4-6035-FF40-EB1C-7E87F61AC7CE}"/>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C7822B98-0B98-8B41-1ACB-0CDAAD6E3E6B}"/>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BFCAE712-98D1-9073-39BF-ABE1F5E9E561}"/>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0B50B089-FE02-20FD-B070-560F35BB8E84}"/>
              </a:ext>
            </a:extLst>
          </p:cNvPr>
          <p:cNvSpPr txBox="1"/>
          <p:nvPr/>
        </p:nvSpPr>
        <p:spPr>
          <a:xfrm>
            <a:off x="617070" y="356831"/>
            <a:ext cx="9270642" cy="913199"/>
          </a:xfrm>
          <a:prstGeom prst="rect">
            <a:avLst/>
          </a:prstGeom>
          <a:noFill/>
        </p:spPr>
        <p:txBody>
          <a:bodyPr wrap="square" rtlCol="0">
            <a:spAutoFit/>
          </a:bodyPr>
          <a:lstStyle/>
          <a:p>
            <a:r>
              <a:rPr lang="en-CA" sz="5334">
                <a:solidFill>
                  <a:srgbClr val="006937"/>
                </a:solidFill>
                <a:latin typeface="Open Sans Condensed" pitchFamily="2" charset="0"/>
                <a:ea typeface="Open Sans Condensed" pitchFamily="2" charset="0"/>
                <a:cs typeface="Open Sans Condensed" pitchFamily="2" charset="0"/>
              </a:rPr>
              <a:t>Get Your Data to MyCreds</a:t>
            </a:r>
          </a:p>
        </p:txBody>
      </p:sp>
      <p:sp>
        <p:nvSpPr>
          <p:cNvPr id="9" name="TextBox 7">
            <a:extLst>
              <a:ext uri="{FF2B5EF4-FFF2-40B4-BE49-F238E27FC236}">
                <a16:creationId xmlns:a16="http://schemas.microsoft.com/office/drawing/2014/main" id="{8491E00F-33B8-2D44-E6C4-74977090E0E7}"/>
              </a:ext>
            </a:extLst>
          </p:cNvPr>
          <p:cNvSpPr txBox="1"/>
          <p:nvPr/>
        </p:nvSpPr>
        <p:spPr>
          <a:xfrm>
            <a:off x="347663" y="1366471"/>
            <a:ext cx="11496674" cy="3818931"/>
          </a:xfrm>
          <a:prstGeom prst="rect">
            <a:avLst/>
          </a:prstGeom>
        </p:spPr>
        <p:txBody>
          <a:bodyPr wrap="square" lIns="0" tIns="0" rIns="0" bIns="0" rtlCol="0" anchor="t">
            <a:spAutoFit/>
          </a:bodyPr>
          <a:lstStyle/>
          <a:p>
            <a:pPr marL="342900" indent="-342900">
              <a:lnSpc>
                <a:spcPct val="150000"/>
              </a:lnSpc>
              <a:spcBef>
                <a:spcPct val="0"/>
              </a:spcBef>
              <a:buFont typeface="Arial" panose="020B0604020202020204" pitchFamily="34" charset="0"/>
              <a:buChar char="•"/>
            </a:pPr>
            <a:r>
              <a:rPr lang="en-US" sz="2400">
                <a:latin typeface="Open Sans"/>
                <a:ea typeface="Open Sans"/>
                <a:cs typeface="Open Sans"/>
              </a:rPr>
              <a:t>Utilized our Enterprise Integration Platform</a:t>
            </a:r>
            <a:endParaRPr lang="en-US" sz="240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150000"/>
              </a:lnSpc>
              <a:spcBef>
                <a:spcPct val="0"/>
              </a:spcBef>
              <a:buFont typeface="Arial" panose="020B0604020202020204" pitchFamily="34" charset="0"/>
              <a:buChar char="•"/>
            </a:pPr>
            <a:r>
              <a:rPr lang="en-US" sz="2400">
                <a:latin typeface="Open Sans"/>
                <a:ea typeface="Open Sans"/>
                <a:cs typeface="Open Sans"/>
              </a:rPr>
              <a:t>Listener watching for new XML Files generated by </a:t>
            </a:r>
            <a:r>
              <a:rPr lang="en-US" sz="2400" err="1">
                <a:latin typeface="Open Sans"/>
                <a:ea typeface="Open Sans"/>
                <a:cs typeface="Open Sans"/>
              </a:rPr>
              <a:t>SHRPESE</a:t>
            </a:r>
            <a:endParaRPr lang="en-US" sz="2400">
              <a:latin typeface="Open Sans"/>
              <a:ea typeface="Open Sans"/>
              <a:cs typeface="Open Sans"/>
            </a:endParaRPr>
          </a:p>
          <a:p>
            <a:pPr marL="342900" indent="-342900">
              <a:lnSpc>
                <a:spcPct val="150000"/>
              </a:lnSpc>
              <a:spcBef>
                <a:spcPct val="0"/>
              </a:spcBef>
              <a:buFont typeface="Arial" panose="020B0604020202020204" pitchFamily="34" charset="0"/>
              <a:buChar char="•"/>
            </a:pPr>
            <a:r>
              <a:rPr lang="en-US" sz="2400">
                <a:latin typeface="Open Sans"/>
                <a:ea typeface="Open Sans"/>
                <a:cs typeface="Open Sans"/>
              </a:rPr>
              <a:t>When a file is found:</a:t>
            </a:r>
          </a:p>
          <a:p>
            <a:pPr marL="800100" lvl="1" indent="-342900">
              <a:lnSpc>
                <a:spcPct val="150000"/>
              </a:lnSpc>
              <a:spcBef>
                <a:spcPct val="0"/>
              </a:spcBef>
              <a:buFont typeface="Courier New" panose="020B0604020202020204" pitchFamily="34" charset="0"/>
              <a:buChar char="o"/>
            </a:pPr>
            <a:r>
              <a:rPr lang="en-US" sz="2400">
                <a:latin typeface="Open Sans"/>
                <a:ea typeface="Open Sans"/>
                <a:cs typeface="Open Sans"/>
              </a:rPr>
              <a:t>Split the file into individual XML documents for each learner</a:t>
            </a:r>
          </a:p>
          <a:p>
            <a:pPr marL="800100" lvl="1" indent="-342900">
              <a:lnSpc>
                <a:spcPct val="150000"/>
              </a:lnSpc>
              <a:spcBef>
                <a:spcPct val="0"/>
              </a:spcBef>
              <a:buFont typeface="Courier New" panose="020B0604020202020204" pitchFamily="34" charset="0"/>
              <a:buChar char="o"/>
            </a:pPr>
            <a:r>
              <a:rPr lang="en-US" sz="2400">
                <a:latin typeface="Open Sans"/>
                <a:ea typeface="Open Sans"/>
                <a:cs typeface="Open Sans"/>
              </a:rPr>
              <a:t>Insert the missing XSLT Information</a:t>
            </a:r>
          </a:p>
          <a:p>
            <a:pPr marL="800100" lvl="1" indent="-342900">
              <a:lnSpc>
                <a:spcPct val="150000"/>
              </a:lnSpc>
              <a:spcBef>
                <a:spcPct val="0"/>
              </a:spcBef>
              <a:buFont typeface="Courier New" panose="020B0604020202020204" pitchFamily="34" charset="0"/>
              <a:buChar char="o"/>
            </a:pPr>
            <a:r>
              <a:rPr lang="en-US" sz="2400">
                <a:latin typeface="Open Sans"/>
                <a:ea typeface="Open Sans"/>
                <a:cs typeface="Open Sans"/>
              </a:rPr>
              <a:t>Extract the Metadata </a:t>
            </a:r>
          </a:p>
          <a:p>
            <a:pPr marL="800100" lvl="1" indent="-342900">
              <a:lnSpc>
                <a:spcPct val="150000"/>
              </a:lnSpc>
              <a:spcBef>
                <a:spcPct val="0"/>
              </a:spcBef>
              <a:buFont typeface="Courier New" panose="020B0604020202020204" pitchFamily="34" charset="0"/>
              <a:buChar char="o"/>
            </a:pPr>
            <a:r>
              <a:rPr lang="en-US" sz="2400">
                <a:latin typeface="Open Sans"/>
                <a:ea typeface="Open Sans"/>
                <a:cs typeface="Open Sans"/>
              </a:rPr>
              <a:t>Upload the file to MyCreds via the Digitary API</a:t>
            </a:r>
            <a:endParaRPr lang="en-US" sz="2400">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7">
            <a:extLst>
              <a:ext uri="{FF2B5EF4-FFF2-40B4-BE49-F238E27FC236}">
                <a16:creationId xmlns:a16="http://schemas.microsoft.com/office/drawing/2014/main" id="{9EB3B40E-2E9D-64F0-B12D-37FA71C30282}"/>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40132020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582A0-9C36-3165-42B8-47D30E9ADA4E}"/>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91D770E5-BF7B-DC3B-3AAD-2DBD8601B659}"/>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89B47E7B-B163-A2A0-1335-8DA9FB30A6D9}"/>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F6AA52D2-99ED-A417-3662-FCC2CFB7593A}"/>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5800E522-C91C-072E-EB93-B267ABBA4E57}"/>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3D555AF7-C792-9CFA-8B76-C4A4ED83A928}"/>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B0055D98-DB2E-71A3-472A-66CE7CBD6CCB}"/>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49A071D4-2AE5-DA47-F9CE-291986DD6F8A}"/>
              </a:ext>
            </a:extLst>
          </p:cNvPr>
          <p:cNvSpPr txBox="1"/>
          <p:nvPr/>
        </p:nvSpPr>
        <p:spPr>
          <a:xfrm>
            <a:off x="617070" y="356831"/>
            <a:ext cx="9270642" cy="913199"/>
          </a:xfrm>
          <a:prstGeom prst="rect">
            <a:avLst/>
          </a:prstGeom>
          <a:noFill/>
        </p:spPr>
        <p:txBody>
          <a:bodyPr wrap="square" lIns="91440" tIns="45720" rIns="91440" bIns="45720" rtlCol="0" anchor="t">
            <a:spAutoFit/>
          </a:bodyPr>
          <a:lstStyle/>
          <a:p>
            <a:r>
              <a:rPr lang="en-CA" sz="5300" err="1">
                <a:solidFill>
                  <a:srgbClr val="006937"/>
                </a:solidFill>
                <a:latin typeface="Open Sans Condensed"/>
                <a:ea typeface="Open Sans Condensed" pitchFamily="2" charset="0"/>
                <a:cs typeface="Open Sans Condensed" pitchFamily="2" charset="0"/>
              </a:rPr>
              <a:t>MyCreds</a:t>
            </a:r>
            <a:r>
              <a:rPr lang="en-CA" sz="5300">
                <a:solidFill>
                  <a:srgbClr val="006937"/>
                </a:solidFill>
                <a:latin typeface="Open Sans Condensed"/>
                <a:ea typeface="Open Sans Condensed" pitchFamily="2" charset="0"/>
                <a:cs typeface="Open Sans Condensed" pitchFamily="2" charset="0"/>
              </a:rPr>
              <a:t> Processing</a:t>
            </a:r>
          </a:p>
        </p:txBody>
      </p:sp>
      <p:sp>
        <p:nvSpPr>
          <p:cNvPr id="9" name="TextBox 7">
            <a:extLst>
              <a:ext uri="{FF2B5EF4-FFF2-40B4-BE49-F238E27FC236}">
                <a16:creationId xmlns:a16="http://schemas.microsoft.com/office/drawing/2014/main" id="{0A2F4B8D-E739-B58E-E671-19C110BD8D39}"/>
              </a:ext>
            </a:extLst>
          </p:cNvPr>
          <p:cNvSpPr txBox="1"/>
          <p:nvPr/>
        </p:nvSpPr>
        <p:spPr>
          <a:xfrm>
            <a:off x="347663" y="1366471"/>
            <a:ext cx="11496674" cy="3264933"/>
          </a:xfrm>
          <a:prstGeom prst="rect">
            <a:avLst/>
          </a:prstGeom>
        </p:spPr>
        <p:txBody>
          <a:bodyPr wrap="square" lIns="0" tIns="0" rIns="0" bIns="0" rtlCol="0" anchor="t">
            <a:spAutoFit/>
          </a:bodyPr>
          <a:lstStyle/>
          <a:p>
            <a:pPr marL="342900" indent="-342900">
              <a:lnSpc>
                <a:spcPct val="150000"/>
              </a:lnSpc>
              <a:spcBef>
                <a:spcPct val="0"/>
              </a:spcBef>
              <a:buFont typeface="Arial" panose="020B0604020202020204" pitchFamily="34" charset="0"/>
              <a:buChar char="•"/>
            </a:pPr>
            <a:r>
              <a:rPr lang="en-US" sz="2400">
                <a:latin typeface="Open Sans"/>
                <a:ea typeface="Open Sans"/>
                <a:cs typeface="Open Sans"/>
              </a:rPr>
              <a:t>MyCreds will notify the learner that a new document is available</a:t>
            </a:r>
          </a:p>
          <a:p>
            <a:pPr marL="342900" indent="-342900">
              <a:lnSpc>
                <a:spcPct val="150000"/>
              </a:lnSpc>
              <a:spcBef>
                <a:spcPct val="0"/>
              </a:spcBef>
              <a:buFont typeface="Arial" panose="020B0604020202020204" pitchFamily="34" charset="0"/>
              <a:buChar char="•"/>
            </a:pPr>
            <a:r>
              <a:rPr lang="en-US" sz="2400">
                <a:latin typeface="Open Sans"/>
                <a:ea typeface="Open Sans"/>
                <a:cs typeface="Open Sans"/>
              </a:rPr>
              <a:t>Learners can pay for, access, and share the transcript as per your institution's settings</a:t>
            </a:r>
          </a:p>
          <a:p>
            <a:pPr marL="342900" indent="-342900">
              <a:lnSpc>
                <a:spcPct val="150000"/>
              </a:lnSpc>
              <a:spcBef>
                <a:spcPct val="0"/>
              </a:spcBef>
              <a:buFont typeface="Arial" panose="020B0604020202020204" pitchFamily="34" charset="0"/>
              <a:buChar char="•"/>
            </a:pPr>
            <a:r>
              <a:rPr lang="en-US" sz="2400">
                <a:latin typeface="Open Sans"/>
                <a:ea typeface="Open Sans"/>
                <a:cs typeface="Open Sans"/>
              </a:rPr>
              <a:t>Both an XML and a PDF version of the document are available on the issuing platform.  If you share to another </a:t>
            </a:r>
            <a:r>
              <a:rPr lang="en-US" sz="2400" err="1">
                <a:latin typeface="Open Sans"/>
                <a:ea typeface="Open Sans"/>
                <a:cs typeface="Open Sans"/>
              </a:rPr>
              <a:t>MyCreds</a:t>
            </a:r>
            <a:r>
              <a:rPr lang="en-US" sz="2400">
                <a:latin typeface="Open Sans"/>
                <a:ea typeface="Open Sans"/>
                <a:cs typeface="Open Sans"/>
              </a:rPr>
              <a:t> institution, they can access the XML and PDF version in the receiving portal, otherwise the PDF is used.</a:t>
            </a:r>
            <a:endParaRPr lang="en-US" sz="2400">
              <a:solidFill>
                <a:srgbClr val="FF0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7">
            <a:extLst>
              <a:ext uri="{FF2B5EF4-FFF2-40B4-BE49-F238E27FC236}">
                <a16:creationId xmlns:a16="http://schemas.microsoft.com/office/drawing/2014/main" id="{2BC6CA49-FFC8-7A74-9A9A-24C532608A77}"/>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5437749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7EF52-3077-4C4D-D46A-3E63FA778C19}"/>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05B6AB5B-BC1B-4766-3335-992BAB63945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8FE99B68-A0D4-3775-137B-99155729E730}"/>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A3547AEC-A1D3-5C3D-0F0E-BA6BAB124B45}"/>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1229E6BF-A968-A79F-9F35-E6D28EDDBFDF}"/>
              </a:ext>
            </a:extLst>
          </p:cNvPr>
          <p:cNvSpPr txBox="1"/>
          <p:nvPr/>
        </p:nvSpPr>
        <p:spPr>
          <a:xfrm>
            <a:off x="711200" y="533401"/>
            <a:ext cx="9786112" cy="913199"/>
          </a:xfrm>
          <a:prstGeom prst="rect">
            <a:avLst/>
          </a:prstGeom>
          <a:noFill/>
        </p:spPr>
        <p:txBody>
          <a:bodyPr wrap="square" lIns="91440" tIns="45720" rIns="91440" bIns="45720" rtlCol="0" anchor="t">
            <a:spAutoFit/>
          </a:bodyPr>
          <a:lstStyle/>
          <a:p>
            <a:r>
              <a:rPr lang="en-CA" sz="5300">
                <a:solidFill>
                  <a:schemeClr val="bg1"/>
                </a:solidFill>
                <a:latin typeface="Open Sans Condensed"/>
                <a:ea typeface="Open Sans Condensed" pitchFamily="2" charset="0"/>
                <a:cs typeface="Open Sans Condensed" pitchFamily="2" charset="0"/>
              </a:rPr>
              <a:t>3 Years Later...</a:t>
            </a:r>
            <a:endParaRPr lang="en-CA" sz="5334">
              <a:solidFill>
                <a:schemeClr val="bg1"/>
              </a:solidFill>
              <a:latin typeface="Open Sans Condensed" pitchFamily="2" charset="0"/>
              <a:ea typeface="Open Sans Condensed" pitchFamily="2" charset="0"/>
              <a:cs typeface="Open Sans Condensed" pitchFamily="2" charset="0"/>
            </a:endParaRPr>
          </a:p>
        </p:txBody>
      </p:sp>
      <p:sp>
        <p:nvSpPr>
          <p:cNvPr id="4" name="Content Placeholder 2">
            <a:extLst>
              <a:ext uri="{FF2B5EF4-FFF2-40B4-BE49-F238E27FC236}">
                <a16:creationId xmlns:a16="http://schemas.microsoft.com/office/drawing/2014/main" id="{52BA9FEB-F465-F7E5-3B4E-0A6C2FA23344}"/>
              </a:ext>
            </a:extLst>
          </p:cNvPr>
          <p:cNvSpPr txBox="1">
            <a:spLocks/>
          </p:cNvSpPr>
          <p:nvPr/>
        </p:nvSpPr>
        <p:spPr>
          <a:xfrm>
            <a:off x="838200" y="1444625"/>
            <a:ext cx="10515600" cy="4351338"/>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ct val="0"/>
              </a:spcBef>
              <a:buFont typeface="Arial,Sans-Serif" panose="020B0604020202020204" pitchFamily="34" charset="0"/>
            </a:pPr>
            <a:r>
              <a:rPr lang="en-US" sz="2400">
                <a:solidFill>
                  <a:schemeClr val="bg1"/>
                </a:solidFill>
                <a:latin typeface="Open Sans"/>
                <a:ea typeface="Open Sans"/>
                <a:cs typeface="Open Sans"/>
              </a:rPr>
              <a:t>Between go-live (Oct. 2022) and now, there have been ~42,000 official transcript requests uploaded to </a:t>
            </a:r>
            <a:r>
              <a:rPr lang="en-US" sz="2400" err="1">
                <a:solidFill>
                  <a:schemeClr val="bg1"/>
                </a:solidFill>
                <a:latin typeface="Open Sans"/>
                <a:ea typeface="Open Sans"/>
                <a:cs typeface="Open Sans"/>
              </a:rPr>
              <a:t>MyCreds</a:t>
            </a:r>
            <a:r>
              <a:rPr lang="en-US" sz="2400">
                <a:solidFill>
                  <a:schemeClr val="bg1"/>
                </a:solidFill>
                <a:latin typeface="Open Sans"/>
                <a:ea typeface="Open Sans"/>
                <a:cs typeface="Open Sans"/>
              </a:rPr>
              <a:t>.</a:t>
            </a:r>
          </a:p>
          <a:p>
            <a:pPr marL="800100" lvl="1" indent="-342900">
              <a:lnSpc>
                <a:spcPct val="150000"/>
              </a:lnSpc>
              <a:spcBef>
                <a:spcPct val="0"/>
              </a:spcBef>
              <a:buFont typeface="Arial,Sans-Serif" panose="020B0604020202020204" pitchFamily="34" charset="0"/>
            </a:pPr>
            <a:r>
              <a:rPr lang="en-US" sz="1400">
                <a:solidFill>
                  <a:schemeClr val="bg1"/>
                </a:solidFill>
                <a:latin typeface="Open Sans"/>
                <a:ea typeface="Open Sans"/>
                <a:cs typeface="Open Sans"/>
              </a:rPr>
              <a:t>One request uploaded to </a:t>
            </a:r>
            <a:r>
              <a:rPr lang="en-US" sz="1400" err="1">
                <a:solidFill>
                  <a:schemeClr val="bg1"/>
                </a:solidFill>
                <a:latin typeface="Open Sans"/>
                <a:ea typeface="Open Sans"/>
                <a:cs typeface="Open Sans"/>
              </a:rPr>
              <a:t>MyCreds</a:t>
            </a:r>
            <a:r>
              <a:rPr lang="en-US" sz="1400">
                <a:solidFill>
                  <a:schemeClr val="bg1"/>
                </a:solidFill>
                <a:latin typeface="Open Sans"/>
                <a:ea typeface="Open Sans"/>
                <a:cs typeface="Open Sans"/>
              </a:rPr>
              <a:t> can be shared multiple times to multiple parties by the student. With paper transcripts a student would have to make multiple transcript requests.</a:t>
            </a:r>
            <a:br>
              <a:rPr lang="en-US" sz="1400">
                <a:solidFill>
                  <a:schemeClr val="bg1"/>
                </a:solidFill>
                <a:latin typeface="Open Sans"/>
                <a:ea typeface="Open Sans"/>
                <a:cs typeface="Open Sans"/>
              </a:rPr>
            </a:br>
            <a:endParaRPr lang="en-US" sz="1400">
              <a:solidFill>
                <a:schemeClr val="bg1"/>
              </a:solidFill>
              <a:latin typeface="Open Sans"/>
              <a:ea typeface="Open Sans"/>
              <a:cs typeface="Open Sans"/>
            </a:endParaRPr>
          </a:p>
          <a:p>
            <a:pPr marL="342900" indent="-342900">
              <a:lnSpc>
                <a:spcPct val="100000"/>
              </a:lnSpc>
              <a:spcBef>
                <a:spcPct val="0"/>
              </a:spcBef>
              <a:buFont typeface="Arial,Sans-Serif" panose="020B0604020202020204" pitchFamily="34" charset="0"/>
            </a:pPr>
            <a:r>
              <a:rPr lang="en-US">
                <a:solidFill>
                  <a:schemeClr val="bg1"/>
                </a:solidFill>
                <a:latin typeface="Open Sans"/>
                <a:ea typeface="Open Sans"/>
                <a:cs typeface="Open Sans"/>
              </a:rPr>
              <a:t>In this same timeframe, there has been ~2,500 paper </a:t>
            </a:r>
            <a:r>
              <a:rPr lang="en-US" sz="2400">
                <a:solidFill>
                  <a:schemeClr val="bg1"/>
                </a:solidFill>
                <a:latin typeface="Open Sans"/>
                <a:ea typeface="Open Sans"/>
                <a:cs typeface="Open Sans"/>
              </a:rPr>
              <a:t>official transcript requests. Generally, for places such as an embassy, border services agency, or accrediting bodies.</a:t>
            </a:r>
            <a:br>
              <a:rPr lang="en-US" sz="2400">
                <a:solidFill>
                  <a:schemeClr val="bg1"/>
                </a:solidFill>
                <a:latin typeface="Open Sans"/>
                <a:ea typeface="Open Sans"/>
                <a:cs typeface="Open Sans"/>
              </a:rPr>
            </a:br>
            <a:endParaRPr lang="en-US">
              <a:solidFill>
                <a:schemeClr val="bg1"/>
              </a:solidFill>
              <a:latin typeface="Open Sans" pitchFamily="2" charset="0"/>
              <a:ea typeface="Open Sans" pitchFamily="2" charset="0"/>
              <a:cs typeface="Open Sans" pitchFamily="2" charset="0"/>
            </a:endParaRPr>
          </a:p>
          <a:p>
            <a:pPr marL="342900" indent="-342900">
              <a:lnSpc>
                <a:spcPct val="100000"/>
              </a:lnSpc>
              <a:spcBef>
                <a:spcPct val="0"/>
              </a:spcBef>
              <a:buFont typeface="Arial,Sans-Serif" panose="020B0604020202020204" pitchFamily="34" charset="0"/>
            </a:pPr>
            <a:r>
              <a:rPr lang="en-US" sz="2400">
                <a:solidFill>
                  <a:schemeClr val="bg1"/>
                </a:solidFill>
                <a:latin typeface="Open Sans"/>
                <a:ea typeface="Open Sans"/>
                <a:cs typeface="Open Sans"/>
              </a:rPr>
              <a:t>Previously the timeline was five (5) working days for an official transcript to be generated.</a:t>
            </a:r>
            <a:endParaRPr lang="en-US" sz="2400">
              <a:solidFill>
                <a:schemeClr val="bg1"/>
              </a:solidFill>
              <a:latin typeface="Open Sans" pitchFamily="2" charset="0"/>
              <a:ea typeface="Open Sans" pitchFamily="2" charset="0"/>
              <a:cs typeface="Open Sans" pitchFamily="2" charset="0"/>
            </a:endParaRPr>
          </a:p>
          <a:p>
            <a:endParaRPr lang="en-US" sz="2400">
              <a:solidFill>
                <a:schemeClr val="bg1"/>
              </a:solidFill>
              <a:latin typeface="Open Sans" pitchFamily="2" charset="0"/>
              <a:ea typeface="Open Sans" pitchFamily="2" charset="0"/>
              <a:cs typeface="Open Sans" pitchFamily="2" charset="0"/>
            </a:endParaRPr>
          </a:p>
        </p:txBody>
      </p:sp>
      <p:sp>
        <p:nvSpPr>
          <p:cNvPr id="8" name="TextBox 7">
            <a:extLst>
              <a:ext uri="{FF2B5EF4-FFF2-40B4-BE49-F238E27FC236}">
                <a16:creationId xmlns:a16="http://schemas.microsoft.com/office/drawing/2014/main" id="{607EE6F7-86DE-EC6D-E7FF-37DA4CAB7613}"/>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39972881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latin typeface="Open Sans" panose="020B0606030504020204" pitchFamily="34" charset="0"/>
            </a:endParaRPr>
          </a:p>
        </p:txBody>
      </p:sp>
      <p:sp>
        <p:nvSpPr>
          <p:cNvPr id="3" name="Freeform 3"/>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latin typeface="Open Sans" panose="020B0606030504020204" pitchFamily="34" charset="0"/>
            </a:endParaRPr>
          </a:p>
        </p:txBody>
      </p:sp>
      <p:sp>
        <p:nvSpPr>
          <p:cNvPr id="4" name="Freeform 4"/>
          <p:cNvSpPr/>
          <p:nvPr/>
        </p:nvSpPr>
        <p:spPr>
          <a:xfrm>
            <a:off x="0" y="-49187"/>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extLst>
                <a:ext uri="{96DAC541-7B7A-43D3-8B79-37D633B846F1}">
                  <asvg:svgBlip xmlns:asvg="http://schemas.microsoft.com/office/drawing/2016/SVG/main" r:embed="rId7"/>
                </a:ext>
              </a:extLst>
            </a:blip>
            <a:stretch>
              <a:fillRect b="-19726"/>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latin typeface="Open Sans" panose="020B0606030504020204" pitchFamily="34" charset="0"/>
            </a:endParaRPr>
          </a:p>
        </p:txBody>
      </p:sp>
      <p:grpSp>
        <p:nvGrpSpPr>
          <p:cNvPr id="6" name="Group 5">
            <a:extLst>
              <a:ext uri="{FF2B5EF4-FFF2-40B4-BE49-F238E27FC236}">
                <a16:creationId xmlns:a16="http://schemas.microsoft.com/office/drawing/2014/main" id="{23467198-03AC-80DE-1274-E817A7C7898D}"/>
              </a:ext>
            </a:extLst>
          </p:cNvPr>
          <p:cNvGrpSpPr/>
          <p:nvPr/>
        </p:nvGrpSpPr>
        <p:grpSpPr>
          <a:xfrm>
            <a:off x="2632680" y="2311400"/>
            <a:ext cx="6926640" cy="1364338"/>
            <a:chOff x="3949020" y="3467100"/>
            <a:chExt cx="10389960" cy="2046507"/>
          </a:xfrm>
        </p:grpSpPr>
        <p:pic>
          <p:nvPicPr>
            <p:cNvPr id="7" name="Picture 6">
              <a:extLst>
                <a:ext uri="{FF2B5EF4-FFF2-40B4-BE49-F238E27FC236}">
                  <a16:creationId xmlns:a16="http://schemas.microsoft.com/office/drawing/2014/main" id="{FBF5EB05-B6A4-B7D1-2AF3-91367DA6B17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49020" y="3467100"/>
              <a:ext cx="10389960" cy="2046507"/>
            </a:xfrm>
            <a:prstGeom prst="rect">
              <a:avLst/>
            </a:prstGeom>
          </p:spPr>
        </p:pic>
        <p:sp>
          <p:nvSpPr>
            <p:cNvPr id="8" name="TextBox 6">
              <a:extLst>
                <a:ext uri="{FF2B5EF4-FFF2-40B4-BE49-F238E27FC236}">
                  <a16:creationId xmlns:a16="http://schemas.microsoft.com/office/drawing/2014/main" id="{E34912E5-1913-EC12-CD66-7E0A7ADC6675}"/>
                </a:ext>
              </a:extLst>
            </p:cNvPr>
            <p:cNvSpPr txBox="1"/>
            <p:nvPr/>
          </p:nvSpPr>
          <p:spPr>
            <a:xfrm>
              <a:off x="4402780" y="4048443"/>
              <a:ext cx="9546477" cy="871264"/>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0" lvl="0" indent="0" algn="ctr">
                <a:lnSpc>
                  <a:spcPts val="4800"/>
                </a:lnSpc>
                <a:spcBef>
                  <a:spcPct val="0"/>
                </a:spcBef>
              </a:pPr>
              <a:r>
                <a:rPr lang="en-US" sz="3600" b="1">
                  <a:solidFill>
                    <a:srgbClr val="FFFFFF"/>
                  </a:solidFill>
                  <a:latin typeface="Open Sans Extrabold"/>
                  <a:ea typeface="Open Sans Extrabold"/>
                  <a:cs typeface="Open Sans Extrabold"/>
                  <a:sym typeface="Open Sans Condensed Ultra-Bold"/>
                </a:rPr>
                <a:t>QUESTIONS?</a:t>
              </a:r>
              <a:endParaRPr lang="en-US" sz="3600" b="1">
                <a:solidFill>
                  <a:srgbClr val="FFFFFF"/>
                </a:solidFill>
                <a:latin typeface="Open Sans Extrabold" pitchFamily="2" charset="0"/>
                <a:ea typeface="Open Sans Extrabold" pitchFamily="2" charset="0"/>
                <a:cs typeface="Open Sans Extrabold" pitchFamily="2" charset="0"/>
                <a:sym typeface="Open Sans Condensed Ultra-Bold"/>
              </a:endParaRPr>
            </a:p>
          </p:txBody>
        </p:sp>
      </p:grpSp>
      <p:sp>
        <p:nvSpPr>
          <p:cNvPr id="11" name="TextBox 7">
            <a:extLst>
              <a:ext uri="{FF2B5EF4-FFF2-40B4-BE49-F238E27FC236}">
                <a16:creationId xmlns:a16="http://schemas.microsoft.com/office/drawing/2014/main" id="{B66FADBD-B81E-C4AA-2EF7-21C3CD176C5C}"/>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7DE94BE-4C22-5075-2E9D-6187E67594FC}"/>
              </a:ext>
            </a:extLst>
          </p:cNvPr>
          <p:cNvSpPr/>
          <p:nvPr/>
        </p:nvSpPr>
        <p:spPr>
          <a:xfrm>
            <a:off x="0" y="-20239"/>
            <a:ext cx="12192000" cy="5763237"/>
          </a:xfrm>
          <a:prstGeom prst="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latin typeface="Open Sans" panose="020B0606030504020204" pitchFamily="34" charset="0"/>
            </a:endParaRPr>
          </a:p>
        </p:txBody>
      </p:sp>
      <p:sp>
        <p:nvSpPr>
          <p:cNvPr id="7" name="Freeform 7"/>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dpi="0" rotWithShape="1">
            <a:blip r:embed="rId3">
              <a:extLst>
                <a:ext uri="{96DAC541-7B7A-43D3-8B79-37D633B846F1}">
                  <asvg:svgBlip xmlns:asvg="http://schemas.microsoft.com/office/drawing/2016/SVG/main" r:embed="rId4"/>
                </a:ext>
              </a:extLst>
            </a:blip>
            <a:srcRect/>
            <a:stretch>
              <a:fillRect b="-19414"/>
            </a:stretch>
          </a:blipFill>
        </p:spPr>
        <p:txBody>
          <a:bodyPr/>
          <a:lstStyle/>
          <a:p>
            <a:endParaRPr lang="en-US" sz="1200">
              <a:latin typeface="Open Sans" panose="020B0606030504020204" pitchFamily="34" charset="0"/>
            </a:endParaRPr>
          </a:p>
        </p:txBody>
      </p:sp>
      <p:sp>
        <p:nvSpPr>
          <p:cNvPr id="2" name="Freeform 2"/>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3" name="Freeform 3"/>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sz="1200">
              <a:latin typeface="Open Sans" panose="020B0606030504020204" pitchFamily="34" charset="0"/>
            </a:endParaRPr>
          </a:p>
        </p:txBody>
      </p:sp>
      <p:sp>
        <p:nvSpPr>
          <p:cNvPr id="10" name="TextBox 9">
            <a:extLst>
              <a:ext uri="{FF2B5EF4-FFF2-40B4-BE49-F238E27FC236}">
                <a16:creationId xmlns:a16="http://schemas.microsoft.com/office/drawing/2014/main" id="{689D05AF-E5BC-759B-73C6-C4546E99FA69}"/>
              </a:ext>
            </a:extLst>
          </p:cNvPr>
          <p:cNvSpPr txBox="1"/>
          <p:nvPr/>
        </p:nvSpPr>
        <p:spPr>
          <a:xfrm>
            <a:off x="347663" y="225717"/>
            <a:ext cx="4216400" cy="1502976"/>
          </a:xfrm>
          <a:prstGeom prst="rect">
            <a:avLst/>
          </a:prstGeom>
          <a:noFill/>
        </p:spPr>
        <p:txBody>
          <a:bodyPr wrap="square" rtlCol="0">
            <a:spAutoFit/>
          </a:bodyPr>
          <a:lstStyle/>
          <a:p>
            <a:pPr>
              <a:lnSpc>
                <a:spcPts val="5467"/>
              </a:lnSpc>
            </a:pPr>
            <a:r>
              <a:rPr lang="en-CA" sz="4800">
                <a:solidFill>
                  <a:schemeClr val="bg1"/>
                </a:solidFill>
                <a:latin typeface="Open Sans Condensed" pitchFamily="2" charset="0"/>
                <a:ea typeface="Open Sans Condensed" pitchFamily="2" charset="0"/>
                <a:cs typeface="Open Sans Condensed" pitchFamily="2" charset="0"/>
              </a:rPr>
              <a:t>University of Saskatchewan</a:t>
            </a:r>
          </a:p>
        </p:txBody>
      </p:sp>
      <p:sp>
        <p:nvSpPr>
          <p:cNvPr id="11" name="TextBox 10">
            <a:extLst>
              <a:ext uri="{FF2B5EF4-FFF2-40B4-BE49-F238E27FC236}">
                <a16:creationId xmlns:a16="http://schemas.microsoft.com/office/drawing/2014/main" id="{EC84C5EE-E04E-6B86-997E-2D210FE5B3AC}"/>
              </a:ext>
            </a:extLst>
          </p:cNvPr>
          <p:cNvSpPr txBox="1"/>
          <p:nvPr/>
        </p:nvSpPr>
        <p:spPr>
          <a:xfrm>
            <a:off x="420086" y="1728693"/>
            <a:ext cx="4871241" cy="3539430"/>
          </a:xfrm>
          <a:prstGeom prst="rect">
            <a:avLst/>
          </a:prstGeom>
          <a:noFill/>
        </p:spPr>
        <p:txBody>
          <a:bodyPr wrap="square" rtlCol="0">
            <a:spAutoFit/>
          </a:bodyPr>
          <a:lstStyle/>
          <a:p>
            <a:r>
              <a:rPr lang="en-US" altLang="en-US" sz="1600">
                <a:solidFill>
                  <a:schemeClr val="bg1"/>
                </a:solidFill>
                <a:latin typeface="Open Sans" pitchFamily="2" charset="0"/>
                <a:ea typeface="Open Sans" pitchFamily="2" charset="0"/>
                <a:cs typeface="Open Sans" pitchFamily="2" charset="0"/>
              </a:rPr>
              <a:t>The University of Saskatchewan's (USask) main campus is located in Saskatoon, Saskatchewan, on Treaty 6 territory and the traditional homeland of the Métis.</a:t>
            </a:r>
          </a:p>
          <a:p>
            <a:endParaRPr lang="en-US" altLang="en-US" sz="1600">
              <a:solidFill>
                <a:schemeClr val="bg1"/>
              </a:solidFill>
              <a:latin typeface="Open Sans" pitchFamily="2" charset="0"/>
              <a:ea typeface="Open Sans" pitchFamily="2" charset="0"/>
              <a:cs typeface="Open Sans" pitchFamily="2" charset="0"/>
            </a:endParaRPr>
          </a:p>
          <a:p>
            <a:r>
              <a:rPr lang="en-US" altLang="en-US" sz="1600">
                <a:solidFill>
                  <a:schemeClr val="bg1"/>
                </a:solidFill>
                <a:latin typeface="Open Sans" pitchFamily="2" charset="0"/>
                <a:ea typeface="Open Sans" pitchFamily="2" charset="0"/>
                <a:cs typeface="Open Sans" pitchFamily="2" charset="0"/>
              </a:rPr>
              <a:t>USask is one of Canada’s Top 15 Research Universities (U15).</a:t>
            </a:r>
          </a:p>
          <a:p>
            <a:pPr lvl="1">
              <a:buFont typeface="Arial" panose="020B0604020202020204" pitchFamily="34" charset="0"/>
              <a:buChar char="•"/>
            </a:pPr>
            <a:endParaRPr lang="en-US" altLang="en-US" sz="1600">
              <a:solidFill>
                <a:schemeClr val="bg1"/>
              </a:solidFill>
              <a:latin typeface="Open Sans" pitchFamily="2" charset="0"/>
              <a:ea typeface="Open Sans" pitchFamily="2" charset="0"/>
              <a:cs typeface="Open Sans" pitchFamily="2" charset="0"/>
            </a:endParaRPr>
          </a:p>
          <a:p>
            <a:pPr lvl="1">
              <a:buFont typeface="Arial" panose="020B0604020202020204" pitchFamily="34" charset="0"/>
              <a:buChar char="•"/>
            </a:pPr>
            <a:r>
              <a:rPr lang="en-US" altLang="en-US" sz="1600">
                <a:solidFill>
                  <a:schemeClr val="bg1"/>
                </a:solidFill>
                <a:latin typeface="Open Sans" pitchFamily="2" charset="0"/>
                <a:ea typeface="Open Sans" pitchFamily="2" charset="0"/>
                <a:cs typeface="Open Sans" pitchFamily="2" charset="0"/>
              </a:rPr>
              <a:t>25,900+ Students	</a:t>
            </a:r>
          </a:p>
          <a:p>
            <a:pPr lvl="1">
              <a:buFont typeface="Arial" panose="020B0604020202020204" pitchFamily="34" charset="0"/>
              <a:buChar char="•"/>
            </a:pPr>
            <a:r>
              <a:rPr lang="en-US" altLang="en-US" sz="1600">
                <a:solidFill>
                  <a:schemeClr val="bg1"/>
                </a:solidFill>
                <a:latin typeface="Open Sans" pitchFamily="2" charset="0"/>
                <a:ea typeface="Open Sans" pitchFamily="2" charset="0"/>
                <a:cs typeface="Open Sans" pitchFamily="2" charset="0"/>
              </a:rPr>
              <a:t>3,400+ Self-declared Indigenous students</a:t>
            </a:r>
          </a:p>
          <a:p>
            <a:pPr lvl="1">
              <a:buFont typeface="Arial" panose="020B0604020202020204" pitchFamily="34" charset="0"/>
              <a:buChar char="•"/>
            </a:pPr>
            <a:r>
              <a:rPr lang="en-US" altLang="en-US" sz="1600">
                <a:solidFill>
                  <a:schemeClr val="bg1"/>
                </a:solidFill>
                <a:latin typeface="Open Sans" pitchFamily="2" charset="0"/>
                <a:ea typeface="Open Sans" pitchFamily="2" charset="0"/>
                <a:cs typeface="Open Sans" pitchFamily="2" charset="0"/>
              </a:rPr>
              <a:t>4,300+ Graduate students</a:t>
            </a:r>
          </a:p>
          <a:p>
            <a:pPr lvl="1">
              <a:buFont typeface="Arial" panose="020B0604020202020204" pitchFamily="34" charset="0"/>
              <a:buChar char="•"/>
            </a:pPr>
            <a:r>
              <a:rPr lang="en-US" altLang="en-US" sz="1600">
                <a:solidFill>
                  <a:schemeClr val="bg1"/>
                </a:solidFill>
                <a:latin typeface="Open Sans" pitchFamily="2" charset="0"/>
                <a:ea typeface="Open Sans" pitchFamily="2" charset="0"/>
                <a:cs typeface="Open Sans" pitchFamily="2" charset="0"/>
              </a:rPr>
              <a:t>3,100+ International students</a:t>
            </a:r>
          </a:p>
          <a:p>
            <a:pPr lvl="1">
              <a:buFont typeface="Arial" panose="020B0604020202020204" pitchFamily="34" charset="0"/>
              <a:buChar char="•"/>
            </a:pPr>
            <a:r>
              <a:rPr lang="en-US" altLang="en-US" sz="1600">
                <a:solidFill>
                  <a:schemeClr val="bg1"/>
                </a:solidFill>
                <a:latin typeface="Open Sans" pitchFamily="2" charset="0"/>
                <a:ea typeface="Open Sans" pitchFamily="2" charset="0"/>
                <a:cs typeface="Open Sans" pitchFamily="2" charset="0"/>
              </a:rPr>
              <a:t>19 Colleges &amp; Schools; 7 Theological &amp; Affiliated Colleges</a:t>
            </a:r>
          </a:p>
        </p:txBody>
      </p:sp>
      <p:pic>
        <p:nvPicPr>
          <p:cNvPr id="15" name="Picture 14">
            <a:extLst>
              <a:ext uri="{FF2B5EF4-FFF2-40B4-BE49-F238E27FC236}">
                <a16:creationId xmlns:a16="http://schemas.microsoft.com/office/drawing/2014/main" id="{8E6A552D-BFB1-74A0-6C3C-1A3F658BE51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86401" y="-20239"/>
            <a:ext cx="6705600" cy="5786492"/>
          </a:xfrm>
          <a:prstGeom prst="rect">
            <a:avLst/>
          </a:prstGeom>
        </p:spPr>
      </p:pic>
      <p:sp>
        <p:nvSpPr>
          <p:cNvPr id="12" name="TextBox 7">
            <a:extLst>
              <a:ext uri="{FF2B5EF4-FFF2-40B4-BE49-F238E27FC236}">
                <a16:creationId xmlns:a16="http://schemas.microsoft.com/office/drawing/2014/main" id="{FEB06DE6-72D2-84C4-B2EE-8F59346D6F31}"/>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2528139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0239"/>
            <a:ext cx="12192000" cy="6878239"/>
          </a:xfrm>
          <a:custGeom>
            <a:avLst/>
            <a:gdLst/>
            <a:ahLst/>
            <a:cxnLst/>
            <a:rect l="l" t="t" r="r" b="b"/>
            <a:pathLst>
              <a:path w="18288000" h="10317358">
                <a:moveTo>
                  <a:pt x="0" y="0"/>
                </a:moveTo>
                <a:lnTo>
                  <a:pt x="18288000" y="0"/>
                </a:lnTo>
                <a:lnTo>
                  <a:pt x="18288000" y="10317358"/>
                </a:lnTo>
                <a:lnTo>
                  <a:pt x="0" y="10317358"/>
                </a:lnTo>
                <a:lnTo>
                  <a:pt x="0" y="0"/>
                </a:lnTo>
                <a:close/>
              </a:path>
            </a:pathLst>
          </a:custGeom>
          <a:blipFill>
            <a:blip r:embed="rId2"/>
            <a:stretch>
              <a:fillRect t="-83638" r="-117776"/>
            </a:stretch>
          </a:blipFill>
        </p:spPr>
        <p:txBody>
          <a:bodyPr/>
          <a:lstStyle/>
          <a:p>
            <a:endParaRPr lang="en-US" sz="1200">
              <a:latin typeface="Open Sans" panose="020B0606030504020204" pitchFamily="34" charset="0"/>
            </a:endParaRPr>
          </a:p>
        </p:txBody>
      </p:sp>
      <p:sp>
        <p:nvSpPr>
          <p:cNvPr id="10" name="TextBox 9">
            <a:extLst>
              <a:ext uri="{FF2B5EF4-FFF2-40B4-BE49-F238E27FC236}">
                <a16:creationId xmlns:a16="http://schemas.microsoft.com/office/drawing/2014/main" id="{C706D46D-A7EB-8E3F-1A15-0E7A7EA6398B}"/>
              </a:ext>
            </a:extLst>
          </p:cNvPr>
          <p:cNvSpPr txBox="1"/>
          <p:nvPr/>
        </p:nvSpPr>
        <p:spPr>
          <a:xfrm>
            <a:off x="609600" y="638588"/>
            <a:ext cx="6858000" cy="1610762"/>
          </a:xfrm>
          <a:prstGeom prst="rect">
            <a:avLst/>
          </a:prstGeom>
          <a:noFill/>
        </p:spPr>
        <p:txBody>
          <a:bodyPr wrap="square" rtlCol="0">
            <a:spAutoFit/>
          </a:bodyPr>
          <a:lstStyle/>
          <a:p>
            <a:r>
              <a:rPr lang="en-US" sz="9867" spc="-200">
                <a:solidFill>
                  <a:schemeClr val="bg1"/>
                </a:solidFill>
                <a:latin typeface="Open Sans Condensed" pitchFamily="2" charset="0"/>
                <a:ea typeface="Open Sans Condensed" pitchFamily="2" charset="0"/>
                <a:cs typeface="Open Sans Condensed" pitchFamily="2" charset="0"/>
              </a:rPr>
              <a:t>Overview</a:t>
            </a:r>
          </a:p>
        </p:txBody>
      </p:sp>
      <p:cxnSp>
        <p:nvCxnSpPr>
          <p:cNvPr id="12" name="Straight Connector 11">
            <a:extLst>
              <a:ext uri="{FF2B5EF4-FFF2-40B4-BE49-F238E27FC236}">
                <a16:creationId xmlns:a16="http://schemas.microsoft.com/office/drawing/2014/main" id="{A7BEC79D-6C2D-C124-28D4-F3664243109C}"/>
              </a:ext>
            </a:extLst>
          </p:cNvPr>
          <p:cNvCxnSpPr/>
          <p:nvPr/>
        </p:nvCxnSpPr>
        <p:spPr>
          <a:xfrm>
            <a:off x="812800" y="2463800"/>
            <a:ext cx="2032000" cy="0"/>
          </a:xfrm>
          <a:prstGeom prst="line">
            <a:avLst/>
          </a:prstGeom>
          <a:ln w="177800">
            <a:solidFill>
              <a:srgbClr val="FBCE20"/>
            </a:solidFill>
          </a:ln>
        </p:spPr>
        <p:style>
          <a:lnRef idx="1">
            <a:schemeClr val="accent1"/>
          </a:lnRef>
          <a:fillRef idx="0">
            <a:schemeClr val="accent1"/>
          </a:fillRef>
          <a:effectRef idx="0">
            <a:schemeClr val="accent1"/>
          </a:effectRef>
          <a:fontRef idx="minor">
            <a:schemeClr val="tx1"/>
          </a:fontRef>
        </p:style>
      </p:cxnSp>
      <p:sp>
        <p:nvSpPr>
          <p:cNvPr id="15" name="Freeform 3">
            <a:extLst>
              <a:ext uri="{FF2B5EF4-FFF2-40B4-BE49-F238E27FC236}">
                <a16:creationId xmlns:a16="http://schemas.microsoft.com/office/drawing/2014/main" id="{E72450BB-2E07-10A4-48C7-4AB31FFB2BF9}"/>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pic>
        <p:nvPicPr>
          <p:cNvPr id="20" name="Picture 19">
            <a:extLst>
              <a:ext uri="{FF2B5EF4-FFF2-40B4-BE49-F238E27FC236}">
                <a16:creationId xmlns:a16="http://schemas.microsoft.com/office/drawing/2014/main" id="{162A8E4E-262A-0231-9C2E-ACF63AB7F5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1" y="6119574"/>
            <a:ext cx="1748495" cy="391534"/>
          </a:xfrm>
          <a:prstGeom prst="rect">
            <a:avLst/>
          </a:prstGeom>
        </p:spPr>
      </p:pic>
      <p:pic>
        <p:nvPicPr>
          <p:cNvPr id="22" name="Picture 21">
            <a:extLst>
              <a:ext uri="{FF2B5EF4-FFF2-40B4-BE49-F238E27FC236}">
                <a16:creationId xmlns:a16="http://schemas.microsoft.com/office/drawing/2014/main" id="{6DEE6535-2EA7-D3CE-3E7D-32EBAC2246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0107" y="6104708"/>
            <a:ext cx="2031999" cy="406400"/>
          </a:xfrm>
          <a:prstGeom prst="rect">
            <a:avLst/>
          </a:prstGeom>
        </p:spPr>
      </p:pic>
      <p:sp>
        <p:nvSpPr>
          <p:cNvPr id="25" name="TextBox 7">
            <a:extLst>
              <a:ext uri="{FF2B5EF4-FFF2-40B4-BE49-F238E27FC236}">
                <a16:creationId xmlns:a16="http://schemas.microsoft.com/office/drawing/2014/main" id="{150D7C81-E1C3-8BE6-B29C-27857C9D6724}"/>
              </a:ext>
            </a:extLst>
          </p:cNvPr>
          <p:cNvSpPr txBox="1"/>
          <p:nvPr/>
        </p:nvSpPr>
        <p:spPr>
          <a:xfrm>
            <a:off x="609600" y="2768354"/>
            <a:ext cx="10936224" cy="2720809"/>
          </a:xfrm>
          <a:prstGeom prst="rect">
            <a:avLst/>
          </a:prstGeom>
        </p:spPr>
        <p:txBody>
          <a:bodyPr wrap="square" lIns="0" tIns="0" rIns="0" bIns="0" rtlCol="0" anchor="t">
            <a:spAutoFit/>
          </a:bodyPr>
          <a:lstStyle/>
          <a:p>
            <a:pPr marL="342900" indent="-342900">
              <a:lnSpc>
                <a:spcPct val="150000"/>
              </a:lnSpc>
              <a:spcBef>
                <a:spcPct val="0"/>
              </a:spcBef>
              <a:buFont typeface="Arial" panose="020B0604020202020204" pitchFamily="34" charset="0"/>
              <a:buChar char="•"/>
            </a:pP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Team Structure &amp; Key Decisions</a:t>
            </a:r>
          </a:p>
          <a:p>
            <a:pPr marL="342900" indent="-342900">
              <a:lnSpc>
                <a:spcPct val="150000"/>
              </a:lnSpc>
              <a:spcBef>
                <a:spcPct val="0"/>
              </a:spcBef>
              <a:buFont typeface="Arial" panose="020B0604020202020204" pitchFamily="34" charset="0"/>
              <a:buChar char="•"/>
            </a:pP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Process Flow Overview</a:t>
            </a:r>
          </a:p>
          <a:p>
            <a:pPr marL="342900" indent="-342900">
              <a:lnSpc>
                <a:spcPct val="150000"/>
              </a:lnSpc>
              <a:spcBef>
                <a:spcPct val="0"/>
              </a:spcBef>
              <a:buFont typeface="Arial" panose="020B0604020202020204" pitchFamily="34" charset="0"/>
              <a:buChar char="•"/>
            </a:pP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Banner Admin Configuration</a:t>
            </a:r>
          </a:p>
          <a:p>
            <a:pPr marL="342900" indent="-342900">
              <a:lnSpc>
                <a:spcPct val="150000"/>
              </a:lnSpc>
              <a:spcBef>
                <a:spcPct val="0"/>
              </a:spcBef>
              <a:buFont typeface="Arial" panose="020B0604020202020204" pitchFamily="34" charset="0"/>
              <a:buChar char="•"/>
            </a:pP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Banner Self Service Configuration</a:t>
            </a:r>
          </a:p>
          <a:p>
            <a:pPr marL="342900" indent="-342900">
              <a:lnSpc>
                <a:spcPct val="150000"/>
              </a:lnSpc>
              <a:spcBef>
                <a:spcPct val="0"/>
              </a:spcBef>
              <a:buFont typeface="Arial" panose="020B0604020202020204" pitchFamily="34" charset="0"/>
              <a:buChar char="•"/>
            </a:pP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Transcript Generation Code</a:t>
            </a:r>
          </a:p>
          <a:p>
            <a:pPr marL="342900" indent="-342900">
              <a:lnSpc>
                <a:spcPct val="150000"/>
              </a:lnSpc>
              <a:spcBef>
                <a:spcPct val="0"/>
              </a:spcBef>
              <a:buFont typeface="Arial" panose="020B0604020202020204" pitchFamily="34" charset="0"/>
              <a:buChar char="•"/>
            </a:pP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Automation</a:t>
            </a:r>
          </a:p>
        </p:txBody>
      </p:sp>
      <p:sp>
        <p:nvSpPr>
          <p:cNvPr id="4" name="TextBox 7">
            <a:extLst>
              <a:ext uri="{FF2B5EF4-FFF2-40B4-BE49-F238E27FC236}">
                <a16:creationId xmlns:a16="http://schemas.microsoft.com/office/drawing/2014/main" id="{A835700C-F8F1-4465-E78D-F24BF6BE5196}"/>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chemeClr val="bg1"/>
                </a:solidFill>
                <a:latin typeface="Open Sans Condensed"/>
                <a:sym typeface="Open Sans Condensed Bold"/>
              </a:rPr>
              <a:t>AUTOMATED DIGITAL TRANSCRIPT DELIVERY</a:t>
            </a:r>
            <a:endParaRPr lang="en-US" b="1">
              <a:solidFill>
                <a:schemeClr val="bg1"/>
              </a:solidFill>
              <a:latin typeface="Open Sans Condensed"/>
            </a:endParaRPr>
          </a:p>
          <a:p>
            <a:pPr algn="ctr">
              <a:lnSpc>
                <a:spcPts val="2239"/>
              </a:lnSpc>
            </a:pPr>
            <a:endParaRPr lang="en-US" sz="1600" b="1">
              <a:solidFill>
                <a:schemeClr val="bg1"/>
              </a:solidFill>
              <a:latin typeface="Open Sans Condensed"/>
            </a:endParaRPr>
          </a:p>
        </p:txBody>
      </p:sp>
    </p:spTree>
    <p:extLst>
      <p:ext uri="{BB962C8B-B14F-4D97-AF65-F5344CB8AC3E}">
        <p14:creationId xmlns:p14="http://schemas.microsoft.com/office/powerpoint/2010/main" val="2440707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D2806-CF9C-92C8-2E56-EA4D43C09761}"/>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37E0896B-A6E8-C08C-3A57-210CDA7C973A}"/>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5676B0EA-CF47-DED4-2938-9825C6C3641E}"/>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D505EC0B-C164-8A2B-D135-6238F1D5E1FA}"/>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878E6917-6C9D-0575-B082-3F972AC7AD1E}"/>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43A29344-F27C-3D3B-0C0A-0C0165B26A3A}"/>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A2244AD2-5AD2-95E7-6AF0-FABCDF7EF1CA}"/>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BCA0EC58-D66F-1258-3728-472D8D0C1E06}"/>
              </a:ext>
            </a:extLst>
          </p:cNvPr>
          <p:cNvSpPr txBox="1"/>
          <p:nvPr/>
        </p:nvSpPr>
        <p:spPr>
          <a:xfrm>
            <a:off x="617070" y="356831"/>
            <a:ext cx="9270642" cy="913199"/>
          </a:xfrm>
          <a:prstGeom prst="rect">
            <a:avLst/>
          </a:prstGeom>
          <a:noFill/>
        </p:spPr>
        <p:txBody>
          <a:bodyPr wrap="square" rtlCol="0">
            <a:spAutoFit/>
          </a:bodyPr>
          <a:lstStyle/>
          <a:p>
            <a:r>
              <a:rPr lang="en-CA" sz="5334">
                <a:solidFill>
                  <a:srgbClr val="006937"/>
                </a:solidFill>
                <a:latin typeface="Open Sans Condensed" pitchFamily="2" charset="0"/>
                <a:ea typeface="Open Sans Condensed" pitchFamily="2" charset="0"/>
                <a:cs typeface="Open Sans Condensed" pitchFamily="2" charset="0"/>
              </a:rPr>
              <a:t>Teamwork Makes the Dream Work</a:t>
            </a:r>
          </a:p>
        </p:txBody>
      </p:sp>
      <p:sp>
        <p:nvSpPr>
          <p:cNvPr id="19" name="TextBox 7">
            <a:extLst>
              <a:ext uri="{FF2B5EF4-FFF2-40B4-BE49-F238E27FC236}">
                <a16:creationId xmlns:a16="http://schemas.microsoft.com/office/drawing/2014/main" id="{22CA3896-766A-8105-CCA0-9D7B04477735}"/>
              </a:ext>
            </a:extLst>
          </p:cNvPr>
          <p:cNvSpPr txBox="1"/>
          <p:nvPr/>
        </p:nvSpPr>
        <p:spPr>
          <a:xfrm>
            <a:off x="347663" y="1366471"/>
            <a:ext cx="11496674" cy="4105804"/>
          </a:xfrm>
          <a:prstGeom prst="rect">
            <a:avLst/>
          </a:prstGeom>
        </p:spPr>
        <p:txBody>
          <a:bodyPr wrap="square" lIns="0" tIns="0" rIns="0" bIns="0" rtlCol="0" anchor="t">
            <a:spAutoFit/>
          </a:bodyPr>
          <a:lstStyle/>
          <a:p>
            <a:pPr marL="342900" indent="-342900">
              <a:lnSpc>
                <a:spcPct val="150000"/>
              </a:lnSpc>
              <a:spcBef>
                <a:spcPct val="0"/>
              </a:spcBef>
              <a:buFont typeface="Arial" panose="020B0604020202020204" pitchFamily="34" charset="0"/>
              <a:buChar char="•"/>
            </a:pPr>
            <a:r>
              <a:rPr lang="en-US" sz="2000">
                <a:latin typeface="Open Sans" panose="020B0606030504020204" pitchFamily="34" charset="0"/>
                <a:ea typeface="Open Sans" panose="020B0606030504020204" pitchFamily="34" charset="0"/>
                <a:cs typeface="Open Sans" panose="020B0606030504020204" pitchFamily="34" charset="0"/>
                <a:sym typeface="Open Sans Bold"/>
              </a:rPr>
              <a:t>Functional/Business Analyst – Transcript &amp; Academic History</a:t>
            </a:r>
          </a:p>
          <a:p>
            <a:pPr marL="800100" lvl="1" indent="-342900">
              <a:lnSpc>
                <a:spcPct val="150000"/>
              </a:lnSpc>
              <a:spcBef>
                <a:spcPct val="0"/>
              </a:spcBef>
              <a:buFont typeface="Arial" panose="020B0604020202020204" pitchFamily="34" charset="0"/>
              <a:buChar char="•"/>
            </a:pPr>
            <a:r>
              <a:rPr lang="en-US" sz="2000">
                <a:latin typeface="Open Sans" panose="020B0606030504020204" pitchFamily="34" charset="0"/>
                <a:ea typeface="Open Sans" panose="020B0606030504020204" pitchFamily="34" charset="0"/>
                <a:cs typeface="Open Sans" panose="020B0606030504020204" pitchFamily="34" charset="0"/>
                <a:sym typeface="Open Sans Bold"/>
              </a:rPr>
              <a:t>Data expert who knows the edge cases, Data Mapping, and can Create and Execute a Thorough Test Plan</a:t>
            </a:r>
          </a:p>
          <a:p>
            <a:pPr marL="800100" lvl="1" indent="-342900">
              <a:lnSpc>
                <a:spcPct val="150000"/>
              </a:lnSpc>
              <a:spcBef>
                <a:spcPct val="0"/>
              </a:spcBef>
              <a:buFont typeface="Arial" panose="020B0604020202020204" pitchFamily="34" charset="0"/>
              <a:buChar char="•"/>
            </a:pPr>
            <a:r>
              <a:rPr lang="en-US" sz="2000">
                <a:latin typeface="Open Sans" panose="020B0606030504020204" pitchFamily="34" charset="0"/>
                <a:ea typeface="Open Sans" panose="020B0606030504020204" pitchFamily="34" charset="0"/>
                <a:cs typeface="Open Sans" panose="020B0606030504020204" pitchFamily="34" charset="0"/>
                <a:sym typeface="Open Sans Bold"/>
              </a:rPr>
              <a:t>Will need to understand XML</a:t>
            </a:r>
          </a:p>
          <a:p>
            <a:pPr marL="342900" indent="-342900">
              <a:lnSpc>
                <a:spcPct val="150000"/>
              </a:lnSpc>
              <a:spcBef>
                <a:spcPct val="0"/>
              </a:spcBef>
              <a:buFont typeface="Arial" panose="020B0604020202020204" pitchFamily="34" charset="0"/>
              <a:buChar char="•"/>
            </a:pPr>
            <a:r>
              <a:rPr lang="en-US" sz="2000">
                <a:latin typeface="Open Sans" panose="020B0606030504020204" pitchFamily="34" charset="0"/>
                <a:ea typeface="Open Sans" panose="020B0606030504020204" pitchFamily="34" charset="0"/>
                <a:cs typeface="Open Sans" panose="020B0606030504020204" pitchFamily="34" charset="0"/>
                <a:sym typeface="Open Sans Bold"/>
              </a:rPr>
              <a:t>Database Programmer/Technical Banner Expert</a:t>
            </a:r>
          </a:p>
          <a:p>
            <a:pPr marL="800100" lvl="1" indent="-342900">
              <a:lnSpc>
                <a:spcPct val="150000"/>
              </a:lnSpc>
              <a:spcBef>
                <a:spcPct val="0"/>
              </a:spcBef>
              <a:buFont typeface="Arial" panose="020B0604020202020204" pitchFamily="34" charset="0"/>
              <a:buChar char="•"/>
            </a:pPr>
            <a:r>
              <a:rPr lang="en-US" sz="2000">
                <a:latin typeface="Open Sans" panose="020B0606030504020204" pitchFamily="34" charset="0"/>
                <a:ea typeface="Open Sans" panose="020B0606030504020204" pitchFamily="34" charset="0"/>
                <a:cs typeface="Open Sans" panose="020B0606030504020204" pitchFamily="34" charset="0"/>
                <a:sym typeface="Open Sans Bold"/>
              </a:rPr>
              <a:t>Analyze and make Code Changes to fix Defects in XML generation</a:t>
            </a:r>
          </a:p>
          <a:p>
            <a:pPr marL="800100" lvl="1" indent="-342900">
              <a:lnSpc>
                <a:spcPct val="150000"/>
              </a:lnSpc>
              <a:spcBef>
                <a:spcPct val="0"/>
              </a:spcBef>
              <a:buFont typeface="Arial" panose="020B0604020202020204" pitchFamily="34" charset="0"/>
              <a:buChar char="•"/>
            </a:pPr>
            <a:r>
              <a:rPr lang="en-US" sz="2000">
                <a:latin typeface="Open Sans" panose="020B0606030504020204" pitchFamily="34" charset="0"/>
                <a:ea typeface="Open Sans" panose="020B0606030504020204" pitchFamily="34" charset="0"/>
                <a:cs typeface="Open Sans" panose="020B0606030504020204" pitchFamily="34" charset="0"/>
                <a:sym typeface="Open Sans Bold"/>
              </a:rPr>
              <a:t>Setup Parameter Sets and Scheduled Jobs</a:t>
            </a:r>
          </a:p>
          <a:p>
            <a:pPr marL="342900" indent="-342900">
              <a:lnSpc>
                <a:spcPct val="150000"/>
              </a:lnSpc>
              <a:spcBef>
                <a:spcPct val="0"/>
              </a:spcBef>
              <a:buFont typeface="Arial" panose="020B0604020202020204" pitchFamily="34" charset="0"/>
              <a:buChar char="•"/>
            </a:pPr>
            <a:r>
              <a:rPr lang="en-US" sz="2000">
                <a:latin typeface="Open Sans" panose="020B0606030504020204" pitchFamily="34" charset="0"/>
                <a:ea typeface="Open Sans" panose="020B0606030504020204" pitchFamily="34" charset="0"/>
                <a:cs typeface="Open Sans" panose="020B0606030504020204" pitchFamily="34" charset="0"/>
                <a:sym typeface="Open Sans Bold"/>
              </a:rPr>
              <a:t>Integration Specialist</a:t>
            </a:r>
          </a:p>
          <a:p>
            <a:pPr marL="800100" lvl="1" indent="-342900">
              <a:lnSpc>
                <a:spcPct val="150000"/>
              </a:lnSpc>
              <a:spcBef>
                <a:spcPct val="0"/>
              </a:spcBef>
              <a:buFont typeface="Arial" panose="020B0604020202020204" pitchFamily="34" charset="0"/>
              <a:buChar char="•"/>
            </a:pPr>
            <a:r>
              <a:rPr lang="en-US" sz="2000">
                <a:latin typeface="Open Sans" panose="020B0606030504020204" pitchFamily="34" charset="0"/>
                <a:ea typeface="Open Sans" panose="020B0606030504020204" pitchFamily="34" charset="0"/>
                <a:cs typeface="Open Sans" panose="020B0606030504020204" pitchFamily="34" charset="0"/>
                <a:sym typeface="Open Sans Bold"/>
              </a:rPr>
              <a:t>MyCreds API</a:t>
            </a:r>
          </a:p>
        </p:txBody>
      </p:sp>
      <p:sp>
        <p:nvSpPr>
          <p:cNvPr id="10" name="TextBox 7">
            <a:extLst>
              <a:ext uri="{FF2B5EF4-FFF2-40B4-BE49-F238E27FC236}">
                <a16:creationId xmlns:a16="http://schemas.microsoft.com/office/drawing/2014/main" id="{B07604FF-C3E6-E301-0F9C-0F0007B19447}"/>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4063695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E9897-3A9D-7DAA-E118-8372FE760EDA}"/>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D91C2448-A0C0-CB8B-2A00-EA5A9634997B}"/>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a:extLst>
              <a:ext uri="{FF2B5EF4-FFF2-40B4-BE49-F238E27FC236}">
                <a16:creationId xmlns:a16="http://schemas.microsoft.com/office/drawing/2014/main" id="{3B6D2297-734F-8666-93F5-F394DB0E9AA4}"/>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a:extLst>
              <a:ext uri="{FF2B5EF4-FFF2-40B4-BE49-F238E27FC236}">
                <a16:creationId xmlns:a16="http://schemas.microsoft.com/office/drawing/2014/main" id="{BF626730-A5FE-4A2A-64A8-3E22D6244104}"/>
              </a:ext>
            </a:extLst>
          </p:cNvPr>
          <p:cNvGrpSpPr/>
          <p:nvPr/>
        </p:nvGrpSpPr>
        <p:grpSpPr>
          <a:xfrm>
            <a:off x="0" y="0"/>
            <a:ext cx="12192000" cy="5748365"/>
            <a:chOff x="0" y="0"/>
            <a:chExt cx="4816593" cy="2270959"/>
          </a:xfrm>
        </p:grpSpPr>
        <p:sp>
          <p:nvSpPr>
            <p:cNvPr id="5" name="Freeform 5">
              <a:extLst>
                <a:ext uri="{FF2B5EF4-FFF2-40B4-BE49-F238E27FC236}">
                  <a16:creationId xmlns:a16="http://schemas.microsoft.com/office/drawing/2014/main" id="{34AC1BD0-19FC-C8AF-899E-B630D3C02E7C}"/>
                </a:ext>
              </a:extLst>
            </p:cNvPr>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a:extLst>
                <a:ext uri="{FF2B5EF4-FFF2-40B4-BE49-F238E27FC236}">
                  <a16:creationId xmlns:a16="http://schemas.microsoft.com/office/drawing/2014/main" id="{CB177D2A-0D79-BD76-87D7-3B7C3DF26D45}"/>
                </a:ext>
              </a:extLst>
            </p:cNvPr>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a:extLst>
              <a:ext uri="{FF2B5EF4-FFF2-40B4-BE49-F238E27FC236}">
                <a16:creationId xmlns:a16="http://schemas.microsoft.com/office/drawing/2014/main" id="{91ACF91C-4A0D-7831-4B26-B92A7B2A731C}"/>
              </a:ext>
            </a:extLst>
          </p:cNvPr>
          <p:cNvSpPr/>
          <p:nvPr/>
        </p:nvSpPr>
        <p:spPr>
          <a:xfrm>
            <a:off x="0"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pPr marL="171450" indent="-171450">
              <a:buFont typeface="Arial" panose="020B0604020202020204" pitchFamily="34" charset="0"/>
              <a:buChar char="•"/>
            </a:pPr>
            <a:endParaRPr lang="en-US" sz="1200"/>
          </a:p>
        </p:txBody>
      </p:sp>
      <p:sp>
        <p:nvSpPr>
          <p:cNvPr id="14" name="TextBox 13">
            <a:extLst>
              <a:ext uri="{FF2B5EF4-FFF2-40B4-BE49-F238E27FC236}">
                <a16:creationId xmlns:a16="http://schemas.microsoft.com/office/drawing/2014/main" id="{B75A6FC5-016B-380C-227C-1A7EF2C7DB05}"/>
              </a:ext>
            </a:extLst>
          </p:cNvPr>
          <p:cNvSpPr txBox="1"/>
          <p:nvPr/>
        </p:nvSpPr>
        <p:spPr>
          <a:xfrm>
            <a:off x="617070" y="515327"/>
            <a:ext cx="9270642" cy="913199"/>
          </a:xfrm>
          <a:prstGeom prst="rect">
            <a:avLst/>
          </a:prstGeom>
          <a:noFill/>
        </p:spPr>
        <p:txBody>
          <a:bodyPr wrap="square" rtlCol="0">
            <a:spAutoFit/>
          </a:bodyPr>
          <a:lstStyle/>
          <a:p>
            <a:r>
              <a:rPr lang="en-CA" sz="5334" err="1">
                <a:solidFill>
                  <a:srgbClr val="006937"/>
                </a:solidFill>
                <a:latin typeface="Open Sans Condensed" pitchFamily="2" charset="0"/>
                <a:ea typeface="Open Sans Condensed" pitchFamily="2" charset="0"/>
                <a:cs typeface="Open Sans Condensed" pitchFamily="2" charset="0"/>
              </a:rPr>
              <a:t>USask’s</a:t>
            </a:r>
            <a:r>
              <a:rPr lang="en-CA" sz="5334">
                <a:solidFill>
                  <a:srgbClr val="006937"/>
                </a:solidFill>
                <a:latin typeface="Open Sans Condensed" pitchFamily="2" charset="0"/>
                <a:ea typeface="Open Sans Condensed" pitchFamily="2" charset="0"/>
                <a:cs typeface="Open Sans Condensed" pitchFamily="2" charset="0"/>
              </a:rPr>
              <a:t> Approach</a:t>
            </a:r>
          </a:p>
        </p:txBody>
      </p:sp>
      <p:sp>
        <p:nvSpPr>
          <p:cNvPr id="16" name="TextBox 15">
            <a:extLst>
              <a:ext uri="{FF2B5EF4-FFF2-40B4-BE49-F238E27FC236}">
                <a16:creationId xmlns:a16="http://schemas.microsoft.com/office/drawing/2014/main" id="{D2966E84-4C4B-8DDF-AB7B-E876CAB3B1F7}"/>
              </a:ext>
            </a:extLst>
          </p:cNvPr>
          <p:cNvSpPr txBox="1"/>
          <p:nvPr/>
        </p:nvSpPr>
        <p:spPr>
          <a:xfrm>
            <a:off x="617070" y="1465102"/>
            <a:ext cx="10914891" cy="3647152"/>
          </a:xfrm>
          <a:prstGeom prst="rect">
            <a:avLst/>
          </a:prstGeom>
          <a:noFill/>
        </p:spPr>
        <p:txBody>
          <a:bodyPr wrap="square" rtlCol="0">
            <a:spAutoFit/>
          </a:bodyPr>
          <a:lstStyle/>
          <a:p>
            <a:pPr marL="457200" indent="-457200">
              <a:spcAft>
                <a:spcPts val="1800"/>
              </a:spcAft>
              <a:buFont typeface="Arial" panose="020B0604020202020204" pitchFamily="34" charset="0"/>
              <a:buChar char="•"/>
            </a:pPr>
            <a:r>
              <a:rPr lang="en-CA" sz="2600">
                <a:latin typeface="Open Sans" pitchFamily="2" charset="0"/>
              </a:rPr>
              <a:t>XML Data with a PDF Overlay</a:t>
            </a:r>
          </a:p>
          <a:p>
            <a:pPr marL="457200" indent="-457200">
              <a:spcAft>
                <a:spcPts val="1800"/>
              </a:spcAft>
              <a:buFont typeface="Arial" panose="020B0604020202020204" pitchFamily="34" charset="0"/>
              <a:buChar char="•"/>
            </a:pPr>
            <a:r>
              <a:rPr lang="en-CA" sz="2600">
                <a:effectLst/>
                <a:latin typeface="Open Sans" pitchFamily="2" charset="0"/>
              </a:rPr>
              <a:t>Minimize</a:t>
            </a:r>
            <a:r>
              <a:rPr lang="en-CA" sz="2600">
                <a:latin typeface="Open Sans" pitchFamily="2" charset="0"/>
              </a:rPr>
              <a:t>/</a:t>
            </a:r>
            <a:r>
              <a:rPr lang="en-CA" sz="2600" b="1">
                <a:latin typeface="Open Sans" pitchFamily="2" charset="0"/>
              </a:rPr>
              <a:t>Eliminate</a:t>
            </a:r>
            <a:r>
              <a:rPr lang="en-CA" sz="2600">
                <a:latin typeface="Open Sans" pitchFamily="2" charset="0"/>
              </a:rPr>
              <a:t> Customizations</a:t>
            </a:r>
          </a:p>
          <a:p>
            <a:pPr marL="914400" lvl="1" indent="-457200">
              <a:spcAft>
                <a:spcPts val="1800"/>
              </a:spcAft>
              <a:buFont typeface="Arial" panose="020B0604020202020204" pitchFamily="34" charset="0"/>
              <a:buChar char="•"/>
            </a:pPr>
            <a:r>
              <a:rPr lang="en-CA" sz="2600">
                <a:latin typeface="Open Sans" pitchFamily="2" charset="0"/>
              </a:rPr>
              <a:t>23 Customizations to the Paper Transcript</a:t>
            </a:r>
          </a:p>
          <a:p>
            <a:pPr marL="457200" indent="-457200">
              <a:spcAft>
                <a:spcPts val="1800"/>
              </a:spcAft>
              <a:buFont typeface="Arial" panose="020B0604020202020204" pitchFamily="34" charset="0"/>
              <a:buChar char="•"/>
            </a:pPr>
            <a:r>
              <a:rPr lang="en-CA" sz="2600">
                <a:latin typeface="Open Sans" pitchFamily="2" charset="0"/>
              </a:rPr>
              <a:t>Automation</a:t>
            </a:r>
          </a:p>
          <a:p>
            <a:pPr marL="457200" indent="-457200">
              <a:spcAft>
                <a:spcPts val="1800"/>
              </a:spcAft>
              <a:buFont typeface="Arial" panose="020B0604020202020204" pitchFamily="34" charset="0"/>
              <a:buChar char="•"/>
            </a:pPr>
            <a:r>
              <a:rPr lang="en-CA" sz="2600">
                <a:latin typeface="Open Sans" pitchFamily="2" charset="0"/>
              </a:rPr>
              <a:t>Reduce Staff Effort &amp; Cost to Generate Transcripts</a:t>
            </a:r>
          </a:p>
          <a:p>
            <a:pPr marL="457200" indent="-457200">
              <a:spcAft>
                <a:spcPts val="1800"/>
              </a:spcAft>
              <a:buFont typeface="Arial" panose="020B0604020202020204" pitchFamily="34" charset="0"/>
              <a:buChar char="•"/>
            </a:pPr>
            <a:endParaRPr lang="en-CA" sz="2600">
              <a:effectLst/>
              <a:latin typeface="Open Sans" pitchFamily="2" charset="0"/>
            </a:endParaRPr>
          </a:p>
        </p:txBody>
      </p:sp>
      <p:sp>
        <p:nvSpPr>
          <p:cNvPr id="10" name="TextBox 7">
            <a:extLst>
              <a:ext uri="{FF2B5EF4-FFF2-40B4-BE49-F238E27FC236}">
                <a16:creationId xmlns:a16="http://schemas.microsoft.com/office/drawing/2014/main" id="{5627F641-D8B9-6CCF-710A-63983CF7CCDF}"/>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extLst>
      <p:ext uri="{BB962C8B-B14F-4D97-AF65-F5344CB8AC3E}">
        <p14:creationId xmlns:p14="http://schemas.microsoft.com/office/powerpoint/2010/main" val="2448348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1200"/>
          </a:p>
        </p:txBody>
      </p:sp>
      <p:sp>
        <p:nvSpPr>
          <p:cNvPr id="3" name="Freeform 3"/>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grpSp>
        <p:nvGrpSpPr>
          <p:cNvPr id="4" name="Group 4"/>
          <p:cNvGrpSpPr/>
          <p:nvPr/>
        </p:nvGrpSpPr>
        <p:grpSpPr>
          <a:xfrm>
            <a:off x="0" y="0"/>
            <a:ext cx="12192000" cy="5748365"/>
            <a:chOff x="0" y="0"/>
            <a:chExt cx="4816593" cy="2270959"/>
          </a:xfrm>
        </p:grpSpPr>
        <p:sp>
          <p:nvSpPr>
            <p:cNvPr id="5" name="Freeform 5"/>
            <p:cNvSpPr/>
            <p:nvPr/>
          </p:nvSpPr>
          <p:spPr>
            <a:xfrm>
              <a:off x="0" y="0"/>
              <a:ext cx="4816592" cy="2270959"/>
            </a:xfrm>
            <a:custGeom>
              <a:avLst/>
              <a:gdLst/>
              <a:ahLst/>
              <a:cxnLst/>
              <a:rect l="l" t="t" r="r" b="b"/>
              <a:pathLst>
                <a:path w="4816592" h="2270959">
                  <a:moveTo>
                    <a:pt x="0" y="0"/>
                  </a:moveTo>
                  <a:lnTo>
                    <a:pt x="4816592" y="0"/>
                  </a:lnTo>
                  <a:lnTo>
                    <a:pt x="4816592" y="2270959"/>
                  </a:lnTo>
                  <a:lnTo>
                    <a:pt x="0" y="2270959"/>
                  </a:lnTo>
                  <a:close/>
                </a:path>
              </a:pathLst>
            </a:custGeom>
            <a:solidFill>
              <a:srgbClr val="D6D6D4">
                <a:alpha val="49804"/>
              </a:srgbClr>
            </a:solidFill>
          </p:spPr>
          <p:txBody>
            <a:bodyPr/>
            <a:lstStyle/>
            <a:p>
              <a:endParaRPr lang="en-US" sz="1200"/>
            </a:p>
          </p:txBody>
        </p:sp>
        <p:sp>
          <p:nvSpPr>
            <p:cNvPr id="6" name="TextBox 6"/>
            <p:cNvSpPr txBox="1"/>
            <p:nvPr/>
          </p:nvSpPr>
          <p:spPr>
            <a:xfrm>
              <a:off x="0" y="-38100"/>
              <a:ext cx="4816593" cy="2309059"/>
            </a:xfrm>
            <a:prstGeom prst="rect">
              <a:avLst/>
            </a:prstGeom>
          </p:spPr>
          <p:txBody>
            <a:bodyPr lIns="33867" tIns="33867" rIns="33867" bIns="33867" rtlCol="0" anchor="ctr"/>
            <a:lstStyle/>
            <a:p>
              <a:pPr algn="ctr">
                <a:lnSpc>
                  <a:spcPts val="2239"/>
                </a:lnSpc>
              </a:pPr>
              <a:endParaRPr sz="1200"/>
            </a:p>
          </p:txBody>
        </p:sp>
      </p:grpSp>
      <p:sp>
        <p:nvSpPr>
          <p:cNvPr id="7" name="Freeform 7"/>
          <p:cNvSpPr/>
          <p:nvPr/>
        </p:nvSpPr>
        <p:spPr>
          <a:xfrm>
            <a:off x="-3" y="0"/>
            <a:ext cx="12192000" cy="57429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a:blip r:embed="rId6">
              <a:alphaModFix amt="35000"/>
              <a:extLst>
                <a:ext uri="{96DAC541-7B7A-43D3-8B79-37D633B846F1}">
                  <asvg:svgBlip xmlns:asvg="http://schemas.microsoft.com/office/drawing/2016/SVG/main" r:embed="rId7"/>
                </a:ext>
              </a:extLst>
            </a:blip>
            <a:stretch>
              <a:fillRect b="-19414"/>
            </a:stretch>
          </a:blipFill>
        </p:spPr>
        <p:txBody>
          <a:bodyPr/>
          <a:lstStyle/>
          <a:p>
            <a:endParaRPr lang="en-US" sz="1200"/>
          </a:p>
        </p:txBody>
      </p:sp>
      <p:sp>
        <p:nvSpPr>
          <p:cNvPr id="14" name="TextBox 13">
            <a:extLst>
              <a:ext uri="{FF2B5EF4-FFF2-40B4-BE49-F238E27FC236}">
                <a16:creationId xmlns:a16="http://schemas.microsoft.com/office/drawing/2014/main" id="{8AC14E99-0CE2-316A-F676-A3930A21375A}"/>
              </a:ext>
            </a:extLst>
          </p:cNvPr>
          <p:cNvSpPr txBox="1"/>
          <p:nvPr/>
        </p:nvSpPr>
        <p:spPr>
          <a:xfrm>
            <a:off x="617070" y="515327"/>
            <a:ext cx="4419600" cy="913199"/>
          </a:xfrm>
          <a:prstGeom prst="rect">
            <a:avLst/>
          </a:prstGeom>
          <a:noFill/>
        </p:spPr>
        <p:txBody>
          <a:bodyPr wrap="square" rtlCol="0">
            <a:spAutoFit/>
          </a:bodyPr>
          <a:lstStyle/>
          <a:p>
            <a:r>
              <a:rPr lang="en-CA" sz="5334" err="1">
                <a:solidFill>
                  <a:srgbClr val="006937"/>
                </a:solidFill>
                <a:latin typeface="Open Sans Condensed" pitchFamily="2" charset="0"/>
                <a:ea typeface="Open Sans Condensed" pitchFamily="2" charset="0"/>
                <a:cs typeface="Open Sans Condensed" pitchFamily="2" charset="0"/>
              </a:rPr>
              <a:t>USask’s</a:t>
            </a:r>
            <a:r>
              <a:rPr lang="en-CA" sz="5334">
                <a:solidFill>
                  <a:srgbClr val="006937"/>
                </a:solidFill>
                <a:latin typeface="Open Sans Condensed" pitchFamily="2" charset="0"/>
                <a:ea typeface="Open Sans Condensed" pitchFamily="2" charset="0"/>
                <a:cs typeface="Open Sans Condensed" pitchFamily="2" charset="0"/>
              </a:rPr>
              <a:t> Journey</a:t>
            </a:r>
          </a:p>
        </p:txBody>
      </p:sp>
      <p:sp>
        <p:nvSpPr>
          <p:cNvPr id="9" name="Rectangle: Rounded Corners 8">
            <a:extLst>
              <a:ext uri="{FF2B5EF4-FFF2-40B4-BE49-F238E27FC236}">
                <a16:creationId xmlns:a16="http://schemas.microsoft.com/office/drawing/2014/main" id="{D4B11A02-FD1E-4B81-A76A-665444D59FD8}"/>
              </a:ext>
            </a:extLst>
          </p:cNvPr>
          <p:cNvSpPr/>
          <p:nvPr/>
        </p:nvSpPr>
        <p:spPr>
          <a:xfrm>
            <a:off x="747252" y="1609344"/>
            <a:ext cx="4419599" cy="3377184"/>
          </a:xfrm>
          <a:prstGeom prst="roundRect">
            <a:avLst/>
          </a:prstGeom>
          <a:solidFill>
            <a:srgbClr val="00693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US">
                <a:latin typeface="Open Sans" pitchFamily="2" charset="0"/>
                <a:ea typeface="Open Sans" pitchFamily="2" charset="0"/>
                <a:cs typeface="Open Sans" pitchFamily="2" charset="0"/>
              </a:rPr>
              <a:t>Customized Banner 8 Self Service Request Form</a:t>
            </a:r>
          </a:p>
          <a:p>
            <a:pPr marL="285750" indent="-285750" algn="ctr">
              <a:buFont typeface="Arial" panose="020B0604020202020204" pitchFamily="34" charset="0"/>
              <a:buChar char="•"/>
            </a:pPr>
            <a:r>
              <a:rPr lang="en-US">
                <a:latin typeface="Open Sans" pitchFamily="2" charset="0"/>
                <a:ea typeface="Open Sans" pitchFamily="2" charset="0"/>
                <a:cs typeface="Open Sans" pitchFamily="2" charset="0"/>
              </a:rPr>
              <a:t>USask built Online Payment Page (PCI Compliant)</a:t>
            </a:r>
          </a:p>
          <a:p>
            <a:pPr marL="285750" indent="-285750" algn="ctr">
              <a:buFont typeface="Arial" panose="020B0604020202020204" pitchFamily="34" charset="0"/>
              <a:buChar char="•"/>
            </a:pPr>
            <a:r>
              <a:rPr lang="en-US">
                <a:latin typeface="Open Sans" pitchFamily="2" charset="0"/>
                <a:ea typeface="Open Sans" pitchFamily="2" charset="0"/>
                <a:cs typeface="Open Sans" pitchFamily="2" charset="0"/>
              </a:rPr>
              <a:t>Heavily Customized </a:t>
            </a:r>
            <a:r>
              <a:rPr lang="en-US" err="1">
                <a:latin typeface="Open Sans" pitchFamily="2" charset="0"/>
                <a:ea typeface="Open Sans" pitchFamily="2" charset="0"/>
                <a:cs typeface="Open Sans" pitchFamily="2" charset="0"/>
              </a:rPr>
              <a:t>SHRTRTC</a:t>
            </a:r>
            <a:r>
              <a:rPr lang="en-US">
                <a:latin typeface="Open Sans" pitchFamily="2" charset="0"/>
                <a:ea typeface="Open Sans" pitchFamily="2" charset="0"/>
                <a:cs typeface="Open Sans" pitchFamily="2" charset="0"/>
              </a:rPr>
              <a:t> run Manually by Staff</a:t>
            </a:r>
          </a:p>
          <a:p>
            <a:pPr marL="285750" indent="-285750" algn="ctr">
              <a:buFont typeface="Arial" panose="020B0604020202020204" pitchFamily="34" charset="0"/>
              <a:buChar char="•"/>
            </a:pPr>
            <a:r>
              <a:rPr lang="en-US">
                <a:latin typeface="Open Sans" pitchFamily="2" charset="0"/>
                <a:ea typeface="Open Sans" pitchFamily="2" charset="0"/>
                <a:cs typeface="Open Sans" pitchFamily="2" charset="0"/>
              </a:rPr>
              <a:t>Transcript Delivery through In Person Pick-up, Courier, or Mail</a:t>
            </a:r>
          </a:p>
        </p:txBody>
      </p:sp>
      <p:sp>
        <p:nvSpPr>
          <p:cNvPr id="10" name="Rectangle: Rounded Corners 9">
            <a:extLst>
              <a:ext uri="{FF2B5EF4-FFF2-40B4-BE49-F238E27FC236}">
                <a16:creationId xmlns:a16="http://schemas.microsoft.com/office/drawing/2014/main" id="{6659ED6D-328D-EB0A-44C2-B7F867937C9A}"/>
              </a:ext>
            </a:extLst>
          </p:cNvPr>
          <p:cNvSpPr/>
          <p:nvPr/>
        </p:nvSpPr>
        <p:spPr>
          <a:xfrm>
            <a:off x="6644640" y="1609344"/>
            <a:ext cx="4800109" cy="3377184"/>
          </a:xfrm>
          <a:prstGeom prst="roundRect">
            <a:avLst/>
          </a:prstGeom>
          <a:solidFill>
            <a:srgbClr val="00693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US">
                <a:latin typeface="Open Sans" pitchFamily="2" charset="0"/>
                <a:ea typeface="Open Sans" pitchFamily="2" charset="0"/>
                <a:cs typeface="Open Sans" pitchFamily="2" charset="0"/>
              </a:rPr>
              <a:t>Baseline Banner 9 Self Service Request Form</a:t>
            </a:r>
          </a:p>
          <a:p>
            <a:pPr marL="285750" indent="-285750" algn="ctr">
              <a:buFont typeface="Arial" panose="020B0604020202020204" pitchFamily="34" charset="0"/>
              <a:buChar char="•"/>
            </a:pPr>
            <a:r>
              <a:rPr lang="en-US">
                <a:latin typeface="Open Sans" pitchFamily="2" charset="0"/>
                <a:ea typeface="Open Sans" pitchFamily="2" charset="0"/>
                <a:cs typeface="Open Sans" pitchFamily="2" charset="0"/>
              </a:rPr>
              <a:t>Baseline </a:t>
            </a:r>
            <a:r>
              <a:rPr lang="en-US" err="1">
                <a:latin typeface="Open Sans" pitchFamily="2" charset="0"/>
                <a:ea typeface="Open Sans" pitchFamily="2" charset="0"/>
                <a:cs typeface="Open Sans" pitchFamily="2" charset="0"/>
              </a:rPr>
              <a:t>SHRPESE</a:t>
            </a:r>
            <a:r>
              <a:rPr lang="en-US">
                <a:latin typeface="Open Sans" pitchFamily="2" charset="0"/>
                <a:ea typeface="Open Sans" pitchFamily="2" charset="0"/>
                <a:cs typeface="Open Sans" pitchFamily="2" charset="0"/>
              </a:rPr>
              <a:t> run by ISE Scheduler</a:t>
            </a:r>
          </a:p>
          <a:p>
            <a:pPr marL="285750" indent="-285750" algn="ctr">
              <a:buFont typeface="Arial" panose="020B0604020202020204" pitchFamily="34" charset="0"/>
              <a:buChar char="•"/>
            </a:pPr>
            <a:r>
              <a:rPr lang="en-US">
                <a:latin typeface="Open Sans" pitchFamily="2" charset="0"/>
                <a:ea typeface="Open Sans" pitchFamily="2" charset="0"/>
                <a:cs typeface="Open Sans" pitchFamily="2" charset="0"/>
              </a:rPr>
              <a:t>Customizations to Underlying XML Transcript Code</a:t>
            </a:r>
          </a:p>
          <a:p>
            <a:pPr marL="285750" indent="-285750" algn="ctr">
              <a:buFont typeface="Arial" panose="020B0604020202020204" pitchFamily="34" charset="0"/>
              <a:buChar char="•"/>
            </a:pPr>
            <a:r>
              <a:rPr lang="en-US">
                <a:latin typeface="Open Sans" pitchFamily="2" charset="0"/>
                <a:ea typeface="Open Sans" pitchFamily="2" charset="0"/>
                <a:cs typeface="Open Sans" pitchFamily="2" charset="0"/>
              </a:rPr>
              <a:t>Automated Transcript Generation and Upload to MyCreds</a:t>
            </a:r>
          </a:p>
          <a:p>
            <a:pPr marL="285750" indent="-285750" algn="ctr">
              <a:buFont typeface="Arial" panose="020B0604020202020204" pitchFamily="34" charset="0"/>
              <a:buChar char="•"/>
            </a:pPr>
            <a:r>
              <a:rPr lang="en-US">
                <a:latin typeface="Open Sans" pitchFamily="2" charset="0"/>
                <a:ea typeface="Open Sans" pitchFamily="2" charset="0"/>
                <a:cs typeface="Open Sans" pitchFamily="2" charset="0"/>
              </a:rPr>
              <a:t>Payments &amp; Student Communications Handled in MyCreds</a:t>
            </a:r>
          </a:p>
        </p:txBody>
      </p:sp>
      <p:sp>
        <p:nvSpPr>
          <p:cNvPr id="11" name="Arrow: Right 10">
            <a:extLst>
              <a:ext uri="{FF2B5EF4-FFF2-40B4-BE49-F238E27FC236}">
                <a16:creationId xmlns:a16="http://schemas.microsoft.com/office/drawing/2014/main" id="{D5246E02-2BC8-77F3-7BE5-1D1649E8F74B}"/>
              </a:ext>
            </a:extLst>
          </p:cNvPr>
          <p:cNvSpPr/>
          <p:nvPr/>
        </p:nvSpPr>
        <p:spPr>
          <a:xfrm>
            <a:off x="5352289" y="3002281"/>
            <a:ext cx="1146048" cy="691895"/>
          </a:xfrm>
          <a:prstGeom prst="rightArrow">
            <a:avLst/>
          </a:prstGeom>
          <a:solidFill>
            <a:srgbClr val="FBCE2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7">
            <a:extLst>
              <a:ext uri="{FF2B5EF4-FFF2-40B4-BE49-F238E27FC236}">
                <a16:creationId xmlns:a16="http://schemas.microsoft.com/office/drawing/2014/main" id="{BD447914-202F-5D5D-EF16-C746EABDC14A}"/>
              </a:ext>
            </a:extLst>
          </p:cNvPr>
          <p:cNvSpPr txBox="1"/>
          <p:nvPr/>
        </p:nvSpPr>
        <p:spPr>
          <a:xfrm>
            <a:off x="7886834" y="6108475"/>
            <a:ext cx="3936937" cy="812082"/>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89856-65B1-D21C-048F-FA056E07E481}"/>
            </a:ext>
          </a:extLst>
        </p:cNvPr>
        <p:cNvGrpSpPr/>
        <p:nvPr/>
      </p:nvGrpSpPr>
      <p:grpSpPr>
        <a:xfrm>
          <a:off x="0" y="0"/>
          <a:ext cx="0" cy="0"/>
          <a:chOff x="0" y="0"/>
          <a:chExt cx="0" cy="0"/>
        </a:xfrm>
      </p:grpSpPr>
      <p:pic>
        <p:nvPicPr>
          <p:cNvPr id="6" name="Picture 5" descr="A green background with small dots&#10;&#10;AI-generated content may be incorrect.">
            <a:extLst>
              <a:ext uri="{FF2B5EF4-FFF2-40B4-BE49-F238E27FC236}">
                <a16:creationId xmlns:a16="http://schemas.microsoft.com/office/drawing/2014/main" id="{53989FA9-9172-37C4-C1F0-9D0A19989BE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18098" t="18098" r="34074" b="42226"/>
          <a:stretch/>
        </p:blipFill>
        <p:spPr>
          <a:xfrm>
            <a:off x="-1" y="1"/>
            <a:ext cx="12192001" cy="5689095"/>
          </a:xfrm>
          <a:prstGeom prst="rect">
            <a:avLst/>
          </a:prstGeom>
        </p:spPr>
      </p:pic>
      <p:sp>
        <p:nvSpPr>
          <p:cNvPr id="2" name="Freeform 2">
            <a:extLst>
              <a:ext uri="{FF2B5EF4-FFF2-40B4-BE49-F238E27FC236}">
                <a16:creationId xmlns:a16="http://schemas.microsoft.com/office/drawing/2014/main" id="{A9EF00D0-C030-1700-353D-0232592EA283}"/>
              </a:ext>
            </a:extLst>
          </p:cNvPr>
          <p:cNvSpPr/>
          <p:nvPr/>
        </p:nvSpPr>
        <p:spPr>
          <a:xfrm>
            <a:off x="347663" y="6046886"/>
            <a:ext cx="1907129" cy="51106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latin typeface="Open Sans" panose="020B0606030504020204" pitchFamily="34" charset="0"/>
            </a:endParaRPr>
          </a:p>
        </p:txBody>
      </p:sp>
      <p:sp>
        <p:nvSpPr>
          <p:cNvPr id="3" name="Freeform 3">
            <a:extLst>
              <a:ext uri="{FF2B5EF4-FFF2-40B4-BE49-F238E27FC236}">
                <a16:creationId xmlns:a16="http://schemas.microsoft.com/office/drawing/2014/main" id="{F45026D0-C77C-D231-3A5A-F33B2757D701}"/>
              </a:ext>
            </a:extLst>
          </p:cNvPr>
          <p:cNvSpPr/>
          <p:nvPr/>
        </p:nvSpPr>
        <p:spPr>
          <a:xfrm>
            <a:off x="2690107" y="6079442"/>
            <a:ext cx="2043930" cy="445949"/>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latin typeface="Open Sans" panose="020B0606030504020204" pitchFamily="34" charset="0"/>
            </a:endParaRPr>
          </a:p>
        </p:txBody>
      </p:sp>
      <p:sp>
        <p:nvSpPr>
          <p:cNvPr id="14" name="TextBox 13">
            <a:extLst>
              <a:ext uri="{FF2B5EF4-FFF2-40B4-BE49-F238E27FC236}">
                <a16:creationId xmlns:a16="http://schemas.microsoft.com/office/drawing/2014/main" id="{31423BCB-34D4-D298-09BE-C65A1D80064A}"/>
              </a:ext>
            </a:extLst>
          </p:cNvPr>
          <p:cNvSpPr txBox="1"/>
          <p:nvPr/>
        </p:nvSpPr>
        <p:spPr>
          <a:xfrm>
            <a:off x="922867" y="226485"/>
            <a:ext cx="5884672" cy="907941"/>
          </a:xfrm>
          <a:prstGeom prst="rect">
            <a:avLst/>
          </a:prstGeom>
          <a:noFill/>
        </p:spPr>
        <p:txBody>
          <a:bodyPr wrap="square" lIns="91440" tIns="45720" rIns="91440" bIns="45720" rtlCol="0" anchor="t">
            <a:spAutoFit/>
          </a:bodyPr>
          <a:lstStyle/>
          <a:p>
            <a:r>
              <a:rPr lang="en-CA" sz="5300">
                <a:solidFill>
                  <a:schemeClr val="bg1"/>
                </a:solidFill>
                <a:latin typeface="Open Sans Condensed"/>
                <a:ea typeface="Open Sans Condensed" pitchFamily="2" charset="0"/>
                <a:cs typeface="Open Sans Condensed" pitchFamily="2" charset="0"/>
              </a:rPr>
              <a:t>Process Flow</a:t>
            </a:r>
            <a:endParaRPr lang="en-CA" sz="5300" err="1">
              <a:solidFill>
                <a:schemeClr val="bg1"/>
              </a:solidFill>
              <a:latin typeface="Open Sans Condensed" pitchFamily="2" charset="0"/>
              <a:ea typeface="Open Sans Condensed" pitchFamily="2" charset="0"/>
              <a:cs typeface="Open Sans Condensed" pitchFamily="2" charset="0"/>
            </a:endParaRPr>
          </a:p>
        </p:txBody>
      </p:sp>
      <p:sp>
        <p:nvSpPr>
          <p:cNvPr id="8" name="TextBox 7">
            <a:extLst>
              <a:ext uri="{FF2B5EF4-FFF2-40B4-BE49-F238E27FC236}">
                <a16:creationId xmlns:a16="http://schemas.microsoft.com/office/drawing/2014/main" id="{F82AD60D-81A0-9B69-7FC6-91E06CE2DB13}"/>
              </a:ext>
            </a:extLst>
          </p:cNvPr>
          <p:cNvSpPr txBox="1"/>
          <p:nvPr/>
        </p:nvSpPr>
        <p:spPr>
          <a:xfrm>
            <a:off x="7886834" y="6108475"/>
            <a:ext cx="3936937" cy="541623"/>
          </a:xfrm>
          <a:prstGeom prst="rect">
            <a:avLst/>
          </a:prstGeom>
        </p:spPr>
        <p:txBody>
          <a:bodyPr wrap="square" lIns="0" tIns="0" rIns="0" bIns="0" rtlCol="0" anchor="t">
            <a:spAutoFit/>
          </a:bodyPr>
          <a:lstStyle/>
          <a:p>
            <a:pPr algn="ctr"/>
            <a:r>
              <a:rPr lang="en-US" b="1">
                <a:solidFill>
                  <a:srgbClr val="006937"/>
                </a:solidFill>
                <a:latin typeface="Open Sans Condensed"/>
                <a:sym typeface="Open Sans Condensed Bold"/>
              </a:rPr>
              <a:t>AUTOMATED DIGITAL TRANSCRIPT DELIVERY</a:t>
            </a:r>
            <a:endParaRPr lang="en-US" b="1">
              <a:solidFill>
                <a:srgbClr val="006937"/>
              </a:solidFill>
              <a:latin typeface="Open Sans Condensed"/>
            </a:endParaRPr>
          </a:p>
          <a:p>
            <a:pPr algn="ctr">
              <a:lnSpc>
                <a:spcPts val="2239"/>
              </a:lnSpc>
            </a:pPr>
            <a:endParaRPr lang="en-US" sz="1600" b="1">
              <a:solidFill>
                <a:srgbClr val="006937"/>
              </a:solidFill>
              <a:latin typeface="Open Sans Condensed"/>
            </a:endParaRPr>
          </a:p>
        </p:txBody>
      </p:sp>
      <p:pic>
        <p:nvPicPr>
          <p:cNvPr id="5" name="Picture 4" descr="A diagram of a process&#10;&#10;AI-generated content may be incorrect.">
            <a:extLst>
              <a:ext uri="{FF2B5EF4-FFF2-40B4-BE49-F238E27FC236}">
                <a16:creationId xmlns:a16="http://schemas.microsoft.com/office/drawing/2014/main" id="{80F7413F-2599-BD4A-C5B9-F0DB255D7E0F}"/>
              </a:ext>
            </a:extLst>
          </p:cNvPr>
          <p:cNvPicPr>
            <a:picLocks noChangeAspect="1"/>
          </p:cNvPicPr>
          <p:nvPr/>
        </p:nvPicPr>
        <p:blipFill>
          <a:blip r:embed="rId7"/>
          <a:stretch>
            <a:fillRect/>
          </a:stretch>
        </p:blipFill>
        <p:spPr>
          <a:xfrm>
            <a:off x="1552575" y="1266825"/>
            <a:ext cx="9086850" cy="4324350"/>
          </a:xfrm>
          <a:prstGeom prst="rect">
            <a:avLst/>
          </a:prstGeom>
        </p:spPr>
      </p:pic>
    </p:spTree>
    <p:extLst>
      <p:ext uri="{BB962C8B-B14F-4D97-AF65-F5344CB8AC3E}">
        <p14:creationId xmlns:p14="http://schemas.microsoft.com/office/powerpoint/2010/main" val="33424696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1372</Words>
  <Application>Microsoft Office PowerPoint</Application>
  <PresentationFormat>Widescreen</PresentationFormat>
  <Paragraphs>226</Paragraphs>
  <Slides>34</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34</vt:i4>
      </vt:variant>
    </vt:vector>
  </HeadingPairs>
  <TitlesOfParts>
    <vt:vector size="45" baseType="lpstr">
      <vt:lpstr>Aptos</vt:lpstr>
      <vt:lpstr>Aptos Display</vt:lpstr>
      <vt:lpstr>Arial</vt:lpstr>
      <vt:lpstr>Arial,Sans-Serif</vt:lpstr>
      <vt:lpstr>Courier New</vt:lpstr>
      <vt:lpstr>Open Sans</vt:lpstr>
      <vt:lpstr>Open Sans Bold</vt:lpstr>
      <vt:lpstr>Open Sans Condensed</vt:lpstr>
      <vt:lpstr>Open Sans Condensed Bold</vt:lpstr>
      <vt:lpstr>Open Sans Extrabold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Saskatchewan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Coller, Jody</dc:creator>
  <cp:lastModifiedBy>Coller, Jody</cp:lastModifiedBy>
  <cp:revision>2</cp:revision>
  <dcterms:created xsi:type="dcterms:W3CDTF">2025-09-19T19:25:29Z</dcterms:created>
  <dcterms:modified xsi:type="dcterms:W3CDTF">2025-10-01T20:25:25Z</dcterms:modified>
</cp:coreProperties>
</file>