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52"/>
  </p:notesMasterIdLst>
  <p:sldIdLst>
    <p:sldId id="256" r:id="rId5"/>
    <p:sldId id="308" r:id="rId6"/>
    <p:sldId id="309" r:id="rId7"/>
    <p:sldId id="310" r:id="rId8"/>
    <p:sldId id="307" r:id="rId9"/>
    <p:sldId id="311" r:id="rId10"/>
    <p:sldId id="313" r:id="rId11"/>
    <p:sldId id="314" r:id="rId12"/>
    <p:sldId id="333" r:id="rId13"/>
    <p:sldId id="315" r:id="rId14"/>
    <p:sldId id="317" r:id="rId15"/>
    <p:sldId id="318" r:id="rId16"/>
    <p:sldId id="319" r:id="rId17"/>
    <p:sldId id="320" r:id="rId18"/>
    <p:sldId id="321" r:id="rId19"/>
    <p:sldId id="312" r:id="rId20"/>
    <p:sldId id="323" r:id="rId21"/>
    <p:sldId id="324" r:id="rId22"/>
    <p:sldId id="325" r:id="rId23"/>
    <p:sldId id="326" r:id="rId24"/>
    <p:sldId id="322" r:id="rId25"/>
    <p:sldId id="327" r:id="rId26"/>
    <p:sldId id="328" r:id="rId27"/>
    <p:sldId id="329" r:id="rId28"/>
    <p:sldId id="331" r:id="rId29"/>
    <p:sldId id="332" r:id="rId30"/>
    <p:sldId id="334" r:id="rId31"/>
    <p:sldId id="330" r:id="rId32"/>
    <p:sldId id="335" r:id="rId33"/>
    <p:sldId id="336" r:id="rId34"/>
    <p:sldId id="337" r:id="rId35"/>
    <p:sldId id="338" r:id="rId36"/>
    <p:sldId id="339" r:id="rId37"/>
    <p:sldId id="340" r:id="rId38"/>
    <p:sldId id="341" r:id="rId39"/>
    <p:sldId id="342" r:id="rId40"/>
    <p:sldId id="343" r:id="rId41"/>
    <p:sldId id="344" r:id="rId42"/>
    <p:sldId id="345" r:id="rId43"/>
    <p:sldId id="346" r:id="rId44"/>
    <p:sldId id="348" r:id="rId45"/>
    <p:sldId id="347" r:id="rId46"/>
    <p:sldId id="349" r:id="rId47"/>
    <p:sldId id="350" r:id="rId48"/>
    <p:sldId id="351" r:id="rId49"/>
    <p:sldId id="352" r:id="rId50"/>
    <p:sldId id="286" r:id="rId51"/>
  </p:sldIdLst>
  <p:sldSz cx="18288000" cy="10287000"/>
  <p:notesSz cx="6858000" cy="9144000"/>
  <p:embeddedFontLst>
    <p:embeddedFont>
      <p:font typeface="Myriad Bold" panose="020B0604020202020204" charset="0"/>
      <p:regular r:id="rId53"/>
      <p:bold r:id="rId54"/>
    </p:embeddedFont>
    <p:embeddedFont>
      <p:font typeface="Myriad Condensed Bold" panose="020B0604020202020204" charset="0"/>
      <p:regular r:id="rId55"/>
      <p:bold r:id="rId56"/>
    </p:embeddedFont>
    <p:embeddedFont>
      <p:font typeface="Open Sans" pitchFamily="2" charset="0"/>
      <p:regular r:id="rId57"/>
      <p:bold r:id="rId58"/>
      <p:italic r:id="rId59"/>
      <p:boldItalic r:id="rId60"/>
    </p:embeddedFont>
    <p:embeddedFont>
      <p:font typeface="Open Sans Condensed" pitchFamily="2" charset="0"/>
      <p:regular r:id="rId61"/>
      <p:bold r:id="rId62"/>
      <p:italic r:id="rId63"/>
      <p:boldItalic r:id="rId64"/>
    </p:embeddedFont>
    <p:embeddedFont>
      <p:font typeface="Open Sans Condensed Bold" pitchFamily="2" charset="0"/>
      <p:regular r:id="rId65"/>
      <p:bold r:id="rId6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9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94626" autoAdjust="0"/>
  </p:normalViewPr>
  <p:slideViewPr>
    <p:cSldViewPr>
      <p:cViewPr varScale="1">
        <p:scale>
          <a:sx n="70" d="100"/>
          <a:sy n="70" d="100"/>
        </p:scale>
        <p:origin x="77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11.fntdata"/><Relationship Id="rId68"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1.fntdata"/><Relationship Id="rId58" Type="http://schemas.openxmlformats.org/officeDocument/2006/relationships/font" Target="fonts/font6.fntdata"/><Relationship Id="rId66" Type="http://schemas.openxmlformats.org/officeDocument/2006/relationships/font" Target="fonts/font14.fntdata"/><Relationship Id="rId5" Type="http://schemas.openxmlformats.org/officeDocument/2006/relationships/slide" Target="slides/slide1.xml"/><Relationship Id="rId61" Type="http://schemas.openxmlformats.org/officeDocument/2006/relationships/font" Target="fonts/font9.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4.fntdata"/><Relationship Id="rId64" Type="http://schemas.openxmlformats.org/officeDocument/2006/relationships/font" Target="fonts/font12.fntdata"/><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7.fntdata"/><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2.fntdata"/><Relationship Id="rId62" Type="http://schemas.openxmlformats.org/officeDocument/2006/relationships/font" Target="fonts/font10.fntdata"/><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5.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 Id="rId60" Type="http://schemas.openxmlformats.org/officeDocument/2006/relationships/font" Target="fonts/font8.fntdata"/><Relationship Id="rId65" Type="http://schemas.openxmlformats.org/officeDocument/2006/relationships/font" Target="fonts/font13.fntdata"/><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5184B-93A6-48BD-B3FD-3E31364B8C04}" type="datetimeFigureOut">
              <a:rPr lang="en-US" smtClean="0"/>
              <a:t>10/1/2025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4FC436-2D70-4672-BE3F-DA8A8A83B570}" type="slidenum">
              <a:rPr lang="en-US" smtClean="0"/>
              <a:t>‹#›</a:t>
            </a:fld>
            <a:endParaRPr lang="en-US" dirty="0"/>
          </a:p>
        </p:txBody>
      </p:sp>
    </p:spTree>
    <p:extLst>
      <p:ext uri="{BB962C8B-B14F-4D97-AF65-F5344CB8AC3E}">
        <p14:creationId xmlns:p14="http://schemas.microsoft.com/office/powerpoint/2010/main" val="3279584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04FC436-2D70-4672-BE3F-DA8A8A83B570}" type="slidenum">
              <a:rPr lang="en-US" smtClean="0"/>
              <a:t>1</a:t>
            </a:fld>
            <a:endParaRPr lang="en-US" dirty="0"/>
          </a:p>
        </p:txBody>
      </p:sp>
    </p:spTree>
    <p:extLst>
      <p:ext uri="{BB962C8B-B14F-4D97-AF65-F5344CB8AC3E}">
        <p14:creationId xmlns:p14="http://schemas.microsoft.com/office/powerpoint/2010/main" val="3300051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C44331D-DFC9-184D-BAEF-72CCBD6BDDE0}" type="slidenum">
              <a:rPr lang="en-US" smtClean="0"/>
              <a:t>3</a:t>
            </a:fld>
            <a:endParaRPr lang="en-US" dirty="0"/>
          </a:p>
        </p:txBody>
      </p:sp>
    </p:spTree>
    <p:extLst>
      <p:ext uri="{BB962C8B-B14F-4D97-AF65-F5344CB8AC3E}">
        <p14:creationId xmlns:p14="http://schemas.microsoft.com/office/powerpoint/2010/main" val="99015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C44331D-DFC9-184D-BAEF-72CCBD6BDDE0}" type="slidenum">
              <a:rPr lang="en-US" smtClean="0"/>
              <a:t>4</a:t>
            </a:fld>
            <a:endParaRPr lang="en-US" dirty="0"/>
          </a:p>
        </p:txBody>
      </p:sp>
    </p:spTree>
    <p:extLst>
      <p:ext uri="{BB962C8B-B14F-4D97-AF65-F5344CB8AC3E}">
        <p14:creationId xmlns:p14="http://schemas.microsoft.com/office/powerpoint/2010/main" val="8175431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04FC436-2D70-4672-BE3F-DA8A8A83B570}" type="slidenum">
              <a:rPr lang="en-US" smtClean="0"/>
              <a:t>11</a:t>
            </a:fld>
            <a:endParaRPr lang="en-US" dirty="0"/>
          </a:p>
        </p:txBody>
      </p:sp>
    </p:spTree>
    <p:extLst>
      <p:ext uri="{BB962C8B-B14F-4D97-AF65-F5344CB8AC3E}">
        <p14:creationId xmlns:p14="http://schemas.microsoft.com/office/powerpoint/2010/main" val="26197313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C44331D-DFC9-184D-BAEF-72CCBD6BDDE0}" type="slidenum">
              <a:rPr lang="en-US" smtClean="0"/>
              <a:t>47</a:t>
            </a:fld>
            <a:endParaRPr lang="en-US" dirty="0"/>
          </a:p>
        </p:txBody>
      </p:sp>
    </p:spTree>
    <p:extLst>
      <p:ext uri="{BB962C8B-B14F-4D97-AF65-F5344CB8AC3E}">
        <p14:creationId xmlns:p14="http://schemas.microsoft.com/office/powerpoint/2010/main" val="30659446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normAutofit/>
          </a:bodyPr>
          <a:lstStyle>
            <a:lvl1pPr algn="l">
              <a:defRPr sz="3200" b="1" cap="all"/>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400"/>
            </a:lvl2pPr>
            <a:lvl3pPr>
              <a:defRPr sz="2400"/>
            </a:lvl3pPr>
            <a:lvl4pPr>
              <a:defRPr sz="2400"/>
            </a:lvl4pPr>
            <a:lvl5pPr>
              <a:defRPr sz="2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normAutofit/>
          </a:bodyPr>
          <a:lstStyle>
            <a:lvl1pPr>
              <a:defRPr sz="2400"/>
            </a:lvl1pPr>
            <a:lvl2pPr>
              <a:defRPr sz="2400"/>
            </a:lvl2pPr>
            <a:lvl3pPr>
              <a:defRPr sz="2400"/>
            </a:lvl3pPr>
            <a:lvl4pPr>
              <a:defRPr sz="2400"/>
            </a:lvl4pPr>
            <a:lvl5pPr>
              <a:defRPr sz="2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400"/>
            </a:lvl2pPr>
            <a:lvl3pPr>
              <a:defRPr sz="2400"/>
            </a:lvl3pPr>
            <a:lvl4pPr>
              <a:defRPr sz="2400"/>
            </a:lvl4pPr>
            <a:lvl5pPr>
              <a:defRPr sz="2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400"/>
            </a:lvl1pPr>
            <a:lvl2pPr>
              <a:defRPr sz="2400"/>
            </a:lvl2pPr>
            <a:lvl3pPr>
              <a:defRPr sz="2400"/>
            </a:lvl3pPr>
            <a:lvl4pPr>
              <a:defRPr sz="2400"/>
            </a:lvl4pPr>
            <a:lvl5pPr>
              <a:defRPr sz="2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10/1/2025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10/1/2025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10/1/2025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32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14.svg"/></Relationships>
</file>

<file path=ppt/slides/_rels/slide1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svg"/></Relationships>
</file>

<file path=ppt/slides/_rels/slide2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9.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20.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4.svg"/><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21.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22.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23.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24.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4.svg"/><Relationship Id="rId7" Type="http://schemas.openxmlformats.org/officeDocument/2006/relationships/image" Target="../media/image25.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4.svg"/><Relationship Id="rId4" Type="http://schemas.openxmlformats.org/officeDocument/2006/relationships/image" Target="../media/image13.png"/></Relationships>
</file>

<file path=ppt/slides/_rels/slide3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11.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 Id="rId9" Type="http://schemas.openxmlformats.org/officeDocument/2006/relationships/image" Target="../media/image15.png"/></Relationships>
</file>

<file path=ppt/slides/_rels/slide40.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27.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4.svg"/><Relationship Id="rId4" Type="http://schemas.openxmlformats.org/officeDocument/2006/relationships/image" Target="../media/image13.png"/></Relationships>
</file>

<file path=ppt/slides/_rels/slide4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4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4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4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46.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28.jpe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3.sv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4.sv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30358"/>
            <a:ext cx="18288000" cy="10317358"/>
          </a:xfrm>
          <a:custGeom>
            <a:avLst/>
            <a:gdLst/>
            <a:ahLst/>
            <a:cxnLst/>
            <a:rect l="l" t="t" r="r" b="b"/>
            <a:pathLst>
              <a:path w="18288000" h="10317358">
                <a:moveTo>
                  <a:pt x="0" y="0"/>
                </a:moveTo>
                <a:lnTo>
                  <a:pt x="18288000" y="0"/>
                </a:lnTo>
                <a:lnTo>
                  <a:pt x="18288000" y="10317358"/>
                </a:lnTo>
                <a:lnTo>
                  <a:pt x="0" y="10317358"/>
                </a:lnTo>
                <a:lnTo>
                  <a:pt x="0" y="0"/>
                </a:lnTo>
                <a:close/>
              </a:path>
            </a:pathLst>
          </a:custGeom>
          <a:blipFill>
            <a:blip r:embed="rId3"/>
            <a:stretch>
              <a:fillRect t="-83638" r="-117776"/>
            </a:stretch>
          </a:blipFill>
        </p:spPr>
        <p:txBody>
          <a:bodyPr/>
          <a:lstStyle/>
          <a:p>
            <a:endParaRPr lang="en-US" dirty="0"/>
          </a:p>
        </p:txBody>
      </p:sp>
      <p:sp>
        <p:nvSpPr>
          <p:cNvPr id="3" name="Freeform 3"/>
          <p:cNvSpPr/>
          <p:nvPr/>
        </p:nvSpPr>
        <p:spPr>
          <a:xfrm>
            <a:off x="7836291" y="1302176"/>
            <a:ext cx="2615418" cy="2615418"/>
          </a:xfrm>
          <a:custGeom>
            <a:avLst/>
            <a:gdLst/>
            <a:ahLst/>
            <a:cxnLst/>
            <a:rect l="l" t="t" r="r" b="b"/>
            <a:pathLst>
              <a:path w="2615418" h="2615418">
                <a:moveTo>
                  <a:pt x="0" y="0"/>
                </a:moveTo>
                <a:lnTo>
                  <a:pt x="2615418" y="0"/>
                </a:lnTo>
                <a:lnTo>
                  <a:pt x="2615418" y="2615418"/>
                </a:lnTo>
                <a:lnTo>
                  <a:pt x="0" y="261541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6653553" y="7959960"/>
            <a:ext cx="4927083" cy="1320329"/>
          </a:xfrm>
          <a:custGeom>
            <a:avLst/>
            <a:gdLst/>
            <a:ahLst/>
            <a:cxnLst/>
            <a:rect l="l" t="t" r="r" b="b"/>
            <a:pathLst>
              <a:path w="4927083" h="1320329">
                <a:moveTo>
                  <a:pt x="0" y="0"/>
                </a:moveTo>
                <a:lnTo>
                  <a:pt x="4927083" y="0"/>
                </a:lnTo>
                <a:lnTo>
                  <a:pt x="4927083" y="1320330"/>
                </a:lnTo>
                <a:lnTo>
                  <a:pt x="0" y="132033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dirty="0"/>
          </a:p>
        </p:txBody>
      </p:sp>
      <p:grpSp>
        <p:nvGrpSpPr>
          <p:cNvPr id="5" name="Group 5"/>
          <p:cNvGrpSpPr/>
          <p:nvPr/>
        </p:nvGrpSpPr>
        <p:grpSpPr>
          <a:xfrm>
            <a:off x="4511501" y="3848628"/>
            <a:ext cx="9264997" cy="2818872"/>
            <a:chOff x="0" y="-390525"/>
            <a:chExt cx="12353330" cy="3758494"/>
          </a:xfrm>
        </p:grpSpPr>
        <p:sp>
          <p:nvSpPr>
            <p:cNvPr id="6" name="TextBox 6"/>
            <p:cNvSpPr txBox="1"/>
            <p:nvPr/>
          </p:nvSpPr>
          <p:spPr>
            <a:xfrm>
              <a:off x="0" y="-390525"/>
              <a:ext cx="12353330" cy="1965239"/>
            </a:xfrm>
            <a:prstGeom prst="rect">
              <a:avLst/>
            </a:prstGeom>
          </p:spPr>
          <p:txBody>
            <a:bodyPr lIns="0" tIns="0" rIns="0" bIns="0" rtlCol="0" anchor="t">
              <a:spAutoFit/>
            </a:bodyPr>
            <a:lstStyle/>
            <a:p>
              <a:pPr marL="0" lvl="0" indent="0" algn="ctr">
                <a:lnSpc>
                  <a:spcPts val="13999"/>
                </a:lnSpc>
                <a:spcBef>
                  <a:spcPct val="0"/>
                </a:spcBef>
              </a:pPr>
              <a:r>
                <a:rPr lang="en-US" sz="4000" dirty="0">
                  <a:solidFill>
                    <a:srgbClr val="FFFFFF"/>
                  </a:solidFill>
                  <a:latin typeface="Myriad Condensed Bold"/>
                  <a:ea typeface="Myriad Condensed Bold"/>
                  <a:cs typeface="Myriad Condensed Bold"/>
                  <a:sym typeface="Myriad Condensed Bold"/>
                </a:rPr>
                <a:t>How to Successfully Implement Concurrent Curricula</a:t>
              </a:r>
            </a:p>
          </p:txBody>
        </p:sp>
        <p:sp>
          <p:nvSpPr>
            <p:cNvPr id="7" name="TextBox 7"/>
            <p:cNvSpPr txBox="1"/>
            <p:nvPr/>
          </p:nvSpPr>
          <p:spPr>
            <a:xfrm>
              <a:off x="2823865" y="2337774"/>
              <a:ext cx="6569443" cy="1030195"/>
            </a:xfrm>
            <a:prstGeom prst="rect">
              <a:avLst/>
            </a:prstGeom>
          </p:spPr>
          <p:txBody>
            <a:bodyPr wrap="square" lIns="0" tIns="0" rIns="0" bIns="0" rtlCol="0" anchor="t">
              <a:spAutoFit/>
            </a:bodyPr>
            <a:lstStyle/>
            <a:p>
              <a:pPr marL="0" lvl="0" indent="0" algn="ctr">
                <a:lnSpc>
                  <a:spcPts val="6999"/>
                </a:lnSpc>
                <a:spcBef>
                  <a:spcPct val="0"/>
                </a:spcBef>
              </a:pPr>
              <a:r>
                <a:rPr lang="en-US" sz="3200" dirty="0">
                  <a:solidFill>
                    <a:srgbClr val="F1C730"/>
                  </a:solidFill>
                  <a:latin typeface="Myriad Bold"/>
                  <a:ea typeface="Myriad Bold"/>
                  <a:cs typeface="Myriad Bold"/>
                  <a:sym typeface="Myriad Bold"/>
                </a:rPr>
                <a:t>CEUG - October 2025</a:t>
              </a: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181ACD-B911-69BF-73EB-D20D0C21DCA2}"/>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9ECF4F9D-F696-D639-9D1E-CD04B4E58F72}"/>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26C0892B-00D1-9CEB-C6A6-CB9198ECA947}"/>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B5AFE62A-7F49-0666-6709-F42DA7140842}"/>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9E23100A-B89A-1EEC-A0EF-C7F2FE790EBD}"/>
              </a:ext>
            </a:extLst>
          </p:cNvPr>
          <p:cNvSpPr txBox="1"/>
          <p:nvPr/>
        </p:nvSpPr>
        <p:spPr>
          <a:xfrm>
            <a:off x="1066800" y="800102"/>
            <a:ext cx="88392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How to Get  Started</a:t>
            </a:r>
          </a:p>
        </p:txBody>
      </p:sp>
      <p:sp>
        <p:nvSpPr>
          <p:cNvPr id="4" name="TextBox 5">
            <a:extLst>
              <a:ext uri="{FF2B5EF4-FFF2-40B4-BE49-F238E27FC236}">
                <a16:creationId xmlns:a16="http://schemas.microsoft.com/office/drawing/2014/main" id="{3ED07194-F51D-C3D1-694E-7107B6D95F7B}"/>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4CF59BCC-F4E2-B36F-D0C0-31EFF573F504}"/>
              </a:ext>
            </a:extLst>
          </p:cNvPr>
          <p:cNvSpPr txBox="1"/>
          <p:nvPr/>
        </p:nvSpPr>
        <p:spPr>
          <a:xfrm>
            <a:off x="1066800" y="2518231"/>
            <a:ext cx="16154400" cy="5139869"/>
          </a:xfrm>
          <a:prstGeom prst="rect">
            <a:avLst/>
          </a:prstGeom>
          <a:noFill/>
        </p:spPr>
        <p:txBody>
          <a:bodyPr wrap="square">
            <a:spAutoFit/>
          </a:bodyPr>
          <a:lstStyle/>
          <a:p>
            <a:pPr marL="571500" indent="-571500">
              <a:buFont typeface="Arial" panose="020B0604020202020204" pitchFamily="34" charset="0"/>
              <a:buChar char="•"/>
              <a:defRPr/>
            </a:pPr>
            <a:r>
              <a:rPr lang="en-US" altLang="en-US" sz="3600" b="1" dirty="0">
                <a:latin typeface="Calibri" panose="020F0502020204030204" pitchFamily="34" charset="0"/>
                <a:ea typeface="ＭＳ Ｐゴシック" panose="020B0600070205080204" pitchFamily="34" charset="-128"/>
                <a:cs typeface="Calibri" panose="020F0502020204030204" pitchFamily="34" charset="0"/>
              </a:rPr>
              <a:t>Do your research about concurrent curricula</a:t>
            </a:r>
          </a:p>
          <a:p>
            <a:pPr marL="1028700" lvl="1" indent="-571500">
              <a:buFont typeface="Arial" panose="020B0604020202020204" pitchFamily="34" charset="0"/>
              <a:buChar char="•"/>
              <a:defRPr/>
            </a:pPr>
            <a:r>
              <a:rPr lang="en-US" altLang="en-US" sz="3200" dirty="0">
                <a:latin typeface="Calibri" panose="020F0502020204030204" pitchFamily="34" charset="0"/>
                <a:ea typeface="ＭＳ Ｐゴシック" panose="020B0600070205080204" pitchFamily="34" charset="-128"/>
                <a:cs typeface="Calibri" panose="020F0502020204030204" pitchFamily="34" charset="0"/>
              </a:rPr>
              <a:t>Determine how your business processes work with concurrent curricula.</a:t>
            </a:r>
          </a:p>
          <a:p>
            <a:pPr marL="1485900" lvl="2" indent="-571500">
              <a:buFont typeface="Arial" panose="020B0604020202020204" pitchFamily="34" charset="0"/>
              <a:buChar char="•"/>
              <a:defRPr/>
            </a:pPr>
            <a:r>
              <a:rPr lang="en-US" altLang="en-US" sz="3200" dirty="0">
                <a:latin typeface="Calibri" panose="020F0502020204030204" pitchFamily="34" charset="0"/>
                <a:ea typeface="ＭＳ Ｐゴシック" panose="020B0600070205080204" pitchFamily="34" charset="-128"/>
                <a:cs typeface="Calibri" panose="020F0502020204030204" pitchFamily="34" charset="0"/>
              </a:rPr>
              <a:t>Ellucian’s site</a:t>
            </a:r>
          </a:p>
          <a:p>
            <a:pPr marL="1485900" lvl="2" indent="-571500">
              <a:buFont typeface="Arial" panose="020B0604020202020204" pitchFamily="34" charset="0"/>
              <a:buChar char="•"/>
              <a:defRPr/>
            </a:pPr>
            <a:r>
              <a:rPr lang="en-US" altLang="en-US" sz="3200" dirty="0">
                <a:latin typeface="Calibri" panose="020F0502020204030204" pitchFamily="34" charset="0"/>
                <a:ea typeface="ＭＳ Ｐゴシック" panose="020B0600070205080204" pitchFamily="34" charset="-128"/>
                <a:cs typeface="Calibri" panose="020F0502020204030204" pitchFamily="34" charset="0"/>
              </a:rPr>
              <a:t>Other institutions </a:t>
            </a:r>
          </a:p>
          <a:p>
            <a:pPr marL="1943100" lvl="3" indent="-571500">
              <a:buFont typeface="Arial" panose="020B0604020202020204" pitchFamily="34" charset="0"/>
              <a:buChar char="•"/>
              <a:defRPr/>
            </a:pPr>
            <a:r>
              <a:rPr lang="en-US" altLang="en-US" sz="3200" dirty="0">
                <a:latin typeface="Calibri" panose="020F0502020204030204" pitchFamily="34" charset="0"/>
                <a:ea typeface="ＭＳ Ｐゴシック" panose="020B0600070205080204" pitchFamily="34" charset="-128"/>
                <a:cs typeface="Calibri" panose="020F0502020204030204" pitchFamily="34" charset="0"/>
              </a:rPr>
              <a:t>University of Manitoba</a:t>
            </a:r>
          </a:p>
          <a:p>
            <a:pPr marL="1943100" lvl="3" indent="-571500">
              <a:buFont typeface="Arial" panose="020B0604020202020204" pitchFamily="34" charset="0"/>
              <a:buChar char="•"/>
              <a:defRPr/>
            </a:pPr>
            <a:r>
              <a:rPr lang="en-US" altLang="en-US" sz="3200" dirty="0">
                <a:latin typeface="Calibri" panose="020F0502020204030204" pitchFamily="34" charset="0"/>
                <a:ea typeface="ＭＳ Ｐゴシック" panose="020B0600070205080204" pitchFamily="34" charset="-128"/>
                <a:cs typeface="Calibri" panose="020F0502020204030204" pitchFamily="34" charset="0"/>
              </a:rPr>
              <a:t>Georgia State University</a:t>
            </a:r>
          </a:p>
          <a:p>
            <a:pPr lvl="3">
              <a:defRPr/>
            </a:pPr>
            <a:endParaRPr lang="en-US" altLang="en-US" sz="3200" dirty="0">
              <a:latin typeface="Calibri" panose="020F0502020204030204" pitchFamily="34" charset="0"/>
              <a:ea typeface="ＭＳ Ｐゴシック" panose="020B0600070205080204" pitchFamily="34" charset="-128"/>
              <a:cs typeface="Calibri" panose="020F0502020204030204" pitchFamily="34" charset="0"/>
            </a:endParaRPr>
          </a:p>
          <a:p>
            <a:pPr marL="571500" indent="-571500">
              <a:buFont typeface="Arial" panose="020B0604020202020204" pitchFamily="34" charset="0"/>
              <a:buChar char="•"/>
              <a:defRPr/>
            </a:pPr>
            <a:r>
              <a:rPr lang="en-US" altLang="en-US" sz="3600" b="1" dirty="0">
                <a:latin typeface="Calibri" panose="020F0502020204030204" pitchFamily="34" charset="0"/>
                <a:ea typeface="ＭＳ Ｐゴシック" panose="020B0600070205080204" pitchFamily="34" charset="-128"/>
                <a:cs typeface="Calibri" panose="020F0502020204030204" pitchFamily="34" charset="0"/>
              </a:rPr>
              <a:t>Play</a:t>
            </a:r>
          </a:p>
          <a:p>
            <a:pPr marL="1028700" lvl="1" indent="-571500">
              <a:buFont typeface="Arial" panose="020B0604020202020204" pitchFamily="34" charset="0"/>
              <a:buChar char="•"/>
              <a:defRPr/>
            </a:pPr>
            <a:r>
              <a:rPr lang="en-US" altLang="en-US" sz="3200" dirty="0">
                <a:latin typeface="Calibri" panose="020F0502020204030204" pitchFamily="34" charset="0"/>
                <a:ea typeface="ＭＳ Ｐゴシック" panose="020B0600070205080204" pitchFamily="34" charset="-128"/>
                <a:cs typeface="Calibri" panose="020F0502020204030204" pitchFamily="34" charset="0"/>
              </a:rPr>
              <a:t>Set up the configuration for concurrent curricula in your TEST environment and try things out.</a:t>
            </a:r>
          </a:p>
        </p:txBody>
      </p:sp>
    </p:spTree>
    <p:extLst>
      <p:ext uri="{BB962C8B-B14F-4D97-AF65-F5344CB8AC3E}">
        <p14:creationId xmlns:p14="http://schemas.microsoft.com/office/powerpoint/2010/main" val="3867494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714741-8F22-28FB-9054-06C06110D2E2}"/>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4017B4B5-0F51-222B-1EF3-99BBE55D8CAF}"/>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60D30D34-D57F-0754-FFD5-6C1218DC3C7B}"/>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509FE323-9360-4815-09D6-FFAE4082588F}"/>
              </a:ext>
            </a:extLst>
          </p:cNvPr>
          <p:cNvPicPr>
            <a:picLocks noChangeAspect="1"/>
          </p:cNvPicPr>
          <p:nvPr/>
        </p:nvPicPr>
        <p:blipFill>
          <a:blip r:embed="rId7">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83743327-624D-0333-8CFA-949B24A02562}"/>
              </a:ext>
            </a:extLst>
          </p:cNvPr>
          <p:cNvSpPr txBox="1"/>
          <p:nvPr/>
        </p:nvSpPr>
        <p:spPr>
          <a:xfrm>
            <a:off x="1066800" y="800102"/>
            <a:ext cx="108966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Business Processes that Work</a:t>
            </a:r>
          </a:p>
        </p:txBody>
      </p:sp>
      <p:sp>
        <p:nvSpPr>
          <p:cNvPr id="4" name="TextBox 5">
            <a:extLst>
              <a:ext uri="{FF2B5EF4-FFF2-40B4-BE49-F238E27FC236}">
                <a16:creationId xmlns:a16="http://schemas.microsoft.com/office/drawing/2014/main" id="{EF4DD874-8D7B-E4F6-A562-55C57D8805D1}"/>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8478A019-A1CB-022C-495F-B0ABA706B80D}"/>
              </a:ext>
            </a:extLst>
          </p:cNvPr>
          <p:cNvSpPr txBox="1"/>
          <p:nvPr/>
        </p:nvSpPr>
        <p:spPr>
          <a:xfrm>
            <a:off x="1091184" y="2171700"/>
            <a:ext cx="14987016" cy="954107"/>
          </a:xfrm>
          <a:prstGeom prst="rect">
            <a:avLst/>
          </a:prstGeom>
          <a:noFill/>
        </p:spPr>
        <p:txBody>
          <a:bodyPr wrap="square">
            <a:spAutoFit/>
          </a:bodyPr>
          <a:lstStyle/>
          <a:p>
            <a:pPr marL="0" indent="0">
              <a:buFont typeface="Wingdings" panose="05000000000000000000" pitchFamily="2" charset="2"/>
              <a:buNone/>
              <a:defRPr/>
            </a:pPr>
            <a:r>
              <a:rPr lang="en-CA" altLang="en-US" sz="2800" i="1" dirty="0">
                <a:solidFill>
                  <a:srgbClr val="00B050"/>
                </a:solidFill>
                <a:latin typeface="Calibri" panose="020F0502020204030204" pitchFamily="34" charset="0"/>
                <a:ea typeface="ＭＳ Ｐゴシック" panose="020B0600070205080204" pitchFamily="34" charset="-128"/>
                <a:cs typeface="Calibri" panose="020F0502020204030204" pitchFamily="34" charset="0"/>
              </a:rPr>
              <a:t>Green</a:t>
            </a:r>
            <a:r>
              <a:rPr lang="en-CA" altLang="en-US" sz="2800" i="1" dirty="0">
                <a:latin typeface="Calibri" panose="020F0502020204030204" pitchFamily="34" charset="0"/>
                <a:ea typeface="ＭＳ Ｐゴシック" panose="020B0600070205080204" pitchFamily="34" charset="-128"/>
                <a:cs typeface="Calibri" panose="020F0502020204030204" pitchFamily="34" charset="0"/>
              </a:rPr>
              <a:t> = easy to set up; </a:t>
            </a:r>
            <a:r>
              <a:rPr lang="en-CA" altLang="en-US" sz="2800" i="1" dirty="0">
                <a:solidFill>
                  <a:schemeClr val="accent6">
                    <a:lumMod val="75000"/>
                  </a:schemeClr>
                </a:solidFill>
                <a:latin typeface="Calibri" panose="020F0502020204030204" pitchFamily="34" charset="0"/>
                <a:ea typeface="ＭＳ Ｐゴシック" panose="020B0600070205080204" pitchFamily="34" charset="-128"/>
                <a:cs typeface="Calibri" panose="020F0502020204030204" pitchFamily="34" charset="0"/>
              </a:rPr>
              <a:t>Orange</a:t>
            </a:r>
            <a:r>
              <a:rPr lang="en-CA" altLang="en-US" sz="2800" i="1" dirty="0">
                <a:latin typeface="Calibri" panose="020F0502020204030204" pitchFamily="34" charset="0"/>
                <a:ea typeface="ＭＳ Ｐゴシック" panose="020B0600070205080204" pitchFamily="34" charset="-128"/>
                <a:cs typeface="Calibri" panose="020F0502020204030204" pitchFamily="34" charset="0"/>
              </a:rPr>
              <a:t> = More work (maybe customization); </a:t>
            </a:r>
            <a:r>
              <a:rPr lang="en-CA" altLang="en-US" sz="2800" i="1" dirty="0">
                <a:solidFill>
                  <a:srgbClr val="FF0000"/>
                </a:solidFill>
                <a:latin typeface="Calibri" panose="020F0502020204030204" pitchFamily="34" charset="0"/>
                <a:ea typeface="ＭＳ Ｐゴシック" panose="020B0600070205080204" pitchFamily="34" charset="-128"/>
                <a:cs typeface="Calibri" panose="020F0502020204030204" pitchFamily="34" charset="0"/>
              </a:rPr>
              <a:t>Red</a:t>
            </a:r>
            <a:r>
              <a:rPr lang="en-CA" altLang="en-US" sz="2800" i="1" dirty="0">
                <a:latin typeface="Calibri" panose="020F0502020204030204" pitchFamily="34" charset="0"/>
                <a:ea typeface="ＭＳ Ｐゴシック" panose="020B0600070205080204" pitchFamily="34" charset="-128"/>
                <a:cs typeface="Calibri" panose="020F0502020204030204" pitchFamily="34" charset="0"/>
              </a:rPr>
              <a:t> = does not work</a:t>
            </a:r>
          </a:p>
          <a:p>
            <a:pPr marL="0" indent="0">
              <a:buFont typeface="Wingdings" panose="05000000000000000000" pitchFamily="2" charset="2"/>
              <a:buNone/>
              <a:defRPr/>
            </a:pPr>
            <a:endParaRPr lang="en-CA" altLang="en-US" sz="2800" i="1" dirty="0">
              <a:latin typeface="Calibri" panose="020F0502020204030204" pitchFamily="34" charset="0"/>
              <a:ea typeface="ＭＳ Ｐゴシック" panose="020B0600070205080204" pitchFamily="34" charset="-128"/>
              <a:cs typeface="Calibri" panose="020F0502020204030204" pitchFamily="34" charset="0"/>
            </a:endParaRPr>
          </a:p>
        </p:txBody>
      </p:sp>
      <p:sp>
        <p:nvSpPr>
          <p:cNvPr id="8" name="TextBox 7">
            <a:extLst>
              <a:ext uri="{FF2B5EF4-FFF2-40B4-BE49-F238E27FC236}">
                <a16:creationId xmlns:a16="http://schemas.microsoft.com/office/drawing/2014/main" id="{1C9139C5-0CBD-08FF-FD6F-13CF63334FAC}"/>
              </a:ext>
            </a:extLst>
          </p:cNvPr>
          <p:cNvSpPr txBox="1"/>
          <p:nvPr/>
        </p:nvSpPr>
        <p:spPr>
          <a:xfrm>
            <a:off x="1066800" y="3034248"/>
            <a:ext cx="16558248" cy="5016758"/>
          </a:xfrm>
          <a:prstGeom prst="rect">
            <a:avLst/>
          </a:prstGeom>
          <a:noFill/>
        </p:spPr>
        <p:txBody>
          <a:bodyPr wrap="square">
            <a:spAutoFit/>
          </a:bodyPr>
          <a:lstStyle/>
          <a:p>
            <a:pPr marL="342900" indent="-342900">
              <a:buFont typeface="Arial" panose="020B0604020202020204" pitchFamily="34" charset="0"/>
              <a:buChar char="•"/>
              <a:defRPr/>
            </a:pPr>
            <a:r>
              <a:rPr lang="en-CA" altLang="en-US" sz="3200" b="1" dirty="0">
                <a:latin typeface="Calibri" panose="020F0502020204030204" pitchFamily="34" charset="0"/>
                <a:ea typeface="ＭＳ Ｐゴシック" panose="020B0600070205080204" pitchFamily="34" charset="-128"/>
                <a:cs typeface="Calibri" panose="020F0502020204030204" pitchFamily="34" charset="0"/>
              </a:rPr>
              <a:t>General student record</a:t>
            </a:r>
          </a:p>
          <a:p>
            <a:pPr marL="800100" lvl="1" indent="-342900">
              <a:buFont typeface="Arial" panose="020B0604020202020204" pitchFamily="34" charset="0"/>
              <a:buChar char="•"/>
              <a:defRPr/>
            </a:pPr>
            <a:r>
              <a:rPr lang="en-CA" altLang="en-US" sz="3200" dirty="0">
                <a:latin typeface="Calibri" panose="020F0502020204030204" pitchFamily="34" charset="0"/>
                <a:ea typeface="ＭＳ Ｐゴシック" panose="020B0600070205080204" pitchFamily="34" charset="-128"/>
                <a:cs typeface="Calibri" panose="020F0502020204030204" pitchFamily="34" charset="0"/>
              </a:rPr>
              <a:t>Curricula maintenance </a:t>
            </a:r>
            <a:r>
              <a:rPr lang="en-CA" altLang="en-US" sz="32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rules/policy decisions required</a:t>
            </a:r>
          </a:p>
          <a:p>
            <a:pPr marL="800100" lvl="1" indent="-342900">
              <a:buFont typeface="Arial" panose="020B0604020202020204" pitchFamily="34" charset="0"/>
              <a:buChar char="•"/>
              <a:defRPr/>
            </a:pPr>
            <a:r>
              <a:rPr lang="en-CA" altLang="en-US" sz="3200" dirty="0">
                <a:latin typeface="Calibri" panose="020F0502020204030204" pitchFamily="34" charset="0"/>
                <a:ea typeface="ＭＳ Ｐゴシック" panose="020B0600070205080204" pitchFamily="34" charset="-128"/>
                <a:cs typeface="Calibri" panose="020F0502020204030204" pitchFamily="34" charset="0"/>
              </a:rPr>
              <a:t>Student type </a:t>
            </a:r>
            <a:r>
              <a:rPr lang="en-CA" altLang="en-US" sz="32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there is an option to  track student type on curricula record</a:t>
            </a:r>
          </a:p>
          <a:p>
            <a:pPr lvl="1">
              <a:buFont typeface="Wingdings" panose="05000000000000000000" pitchFamily="2" charset="2"/>
              <a:buChar char="q"/>
              <a:defRPr/>
            </a:pPr>
            <a:endParaRPr lang="en-CA" altLang="en-US" sz="32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endParaRPr>
          </a:p>
          <a:p>
            <a:pPr marL="342900" indent="-342900">
              <a:buFont typeface="Arial" panose="020B0604020202020204" pitchFamily="34" charset="0"/>
              <a:buChar char="•"/>
              <a:defRPr/>
            </a:pPr>
            <a:r>
              <a:rPr lang="en-CA" altLang="en-US" sz="3200" b="1" dirty="0">
                <a:latin typeface="Calibri" panose="020F0502020204030204" pitchFamily="34" charset="0"/>
                <a:ea typeface="ＭＳ Ｐゴシック" panose="020B0600070205080204" pitchFamily="34" charset="-128"/>
                <a:cs typeface="Calibri" panose="020F0502020204030204" pitchFamily="34" charset="0"/>
              </a:rPr>
              <a:t>Registration</a:t>
            </a:r>
          </a:p>
          <a:p>
            <a:pPr marL="800100" lvl="1" indent="-342900">
              <a:buFont typeface="Arial" panose="020B0604020202020204" pitchFamily="34" charset="0"/>
              <a:buChar char="•"/>
              <a:defRPr/>
            </a:pPr>
            <a:r>
              <a:rPr lang="en-CA" altLang="en-US" sz="3200" dirty="0">
                <a:latin typeface="Calibri" panose="020F0502020204030204" pitchFamily="34" charset="0"/>
                <a:ea typeface="ＭＳ Ｐゴシック" panose="020B0600070205080204" pitchFamily="34" charset="-128"/>
                <a:cs typeface="Calibri" panose="020F0502020204030204" pitchFamily="34" charset="0"/>
              </a:rPr>
              <a:t>Registration restrictions </a:t>
            </a:r>
            <a:r>
              <a:rPr lang="en-CA" altLang="en-US" sz="3200" dirty="0">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a:t>
            </a:r>
            <a:r>
              <a:rPr lang="en-CA" altLang="en-US" sz="3200" dirty="0">
                <a:solidFill>
                  <a:srgbClr val="00B050"/>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considers all curricula </a:t>
            </a:r>
            <a:r>
              <a:rPr lang="en-CA" altLang="en-US" sz="32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(exclusions do not work)</a:t>
            </a:r>
          </a:p>
          <a:p>
            <a:pPr marL="800100" lvl="1" indent="-342900">
              <a:buFont typeface="Arial" panose="020B0604020202020204" pitchFamily="34" charset="0"/>
              <a:buChar char="•"/>
              <a:defRPr/>
            </a:pPr>
            <a:r>
              <a:rPr lang="en-CA" altLang="en-US" sz="3200" dirty="0">
                <a:latin typeface="Calibri" panose="020F0502020204030204" pitchFamily="34" charset="0"/>
                <a:ea typeface="ＭＳ Ｐゴシック" panose="020B0600070205080204" pitchFamily="34" charset="-128"/>
                <a:cs typeface="Calibri" panose="020F0502020204030204" pitchFamily="34" charset="0"/>
              </a:rPr>
              <a:t>Reserved seating </a:t>
            </a:r>
            <a:r>
              <a:rPr lang="en-CA" altLang="en-US" sz="3200" dirty="0">
                <a:solidFill>
                  <a:schemeClr val="bg2">
                    <a:lumMod val="75000"/>
                  </a:schemeClr>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a:t>
            </a:r>
            <a:r>
              <a:rPr lang="en-CA" altLang="en-US" sz="3200" dirty="0">
                <a:solidFill>
                  <a:srgbClr val="00B050"/>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considers all curricula</a:t>
            </a:r>
          </a:p>
          <a:p>
            <a:pPr marL="800100" lvl="1" indent="-342900">
              <a:buFont typeface="Arial" panose="020B0604020202020204" pitchFamily="34" charset="0"/>
              <a:buChar char="•"/>
              <a:defRPr/>
            </a:pPr>
            <a:r>
              <a:rPr lang="en-CA" altLang="en-US" sz="3200" dirty="0">
                <a:latin typeface="Calibri" panose="020F0502020204030204" pitchFamily="34" charset="0"/>
                <a:ea typeface="ＭＳ Ｐゴシック" panose="020B0600070205080204" pitchFamily="34" charset="-128"/>
                <a:cs typeface="Calibri" panose="020F0502020204030204" pitchFamily="34" charset="0"/>
              </a:rPr>
              <a:t>Minimum and maximum hours </a:t>
            </a:r>
            <a:r>
              <a:rPr lang="en-CA" altLang="en-US" sz="3200" dirty="0">
                <a:solidFill>
                  <a:schemeClr val="bg2">
                    <a:lumMod val="75000"/>
                  </a:schemeClr>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a:t>
            </a:r>
            <a:r>
              <a:rPr lang="en-CA" altLang="en-US" sz="3200" dirty="0">
                <a:solidFill>
                  <a:srgbClr val="00B050"/>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uses lowest maximum if Any, or Primary (policy decision)</a:t>
            </a:r>
          </a:p>
          <a:p>
            <a:pPr marL="800100" lvl="1" indent="-342900">
              <a:buFont typeface="Arial" panose="020B0604020202020204" pitchFamily="34" charset="0"/>
              <a:buChar char="•"/>
              <a:defRPr/>
            </a:pPr>
            <a:r>
              <a:rPr lang="en-CA" altLang="en-US" sz="3200" dirty="0">
                <a:latin typeface="Calibri" panose="020F0502020204030204" pitchFamily="34" charset="0"/>
                <a:ea typeface="ＭＳ Ｐゴシック" panose="020B0600070205080204" pitchFamily="34" charset="-128"/>
                <a:cs typeface="Calibri" panose="020F0502020204030204" pitchFamily="34" charset="0"/>
              </a:rPr>
              <a:t>Block registration </a:t>
            </a:r>
            <a:r>
              <a:rPr lang="en-CA" altLang="en-US" sz="32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rules can consider primary, secondary or any curricula</a:t>
            </a:r>
          </a:p>
          <a:p>
            <a:pPr marL="800100" lvl="1" indent="-342900">
              <a:buFont typeface="Arial" panose="020B0604020202020204" pitchFamily="34" charset="0"/>
              <a:buChar char="•"/>
              <a:defRPr/>
            </a:pPr>
            <a:r>
              <a:rPr lang="en-CA" altLang="en-US" sz="3200" dirty="0">
                <a:latin typeface="Calibri" panose="020F0502020204030204" pitchFamily="34" charset="0"/>
                <a:ea typeface="ＭＳ Ｐゴシック" panose="020B0600070205080204" pitchFamily="34" charset="-128"/>
                <a:cs typeface="Calibri" panose="020F0502020204030204" pitchFamily="34" charset="0"/>
              </a:rPr>
              <a:t>Pre/co-requisite checking </a:t>
            </a:r>
            <a:r>
              <a:rPr lang="en-CA" altLang="en-US" sz="3200" dirty="0">
                <a:solidFill>
                  <a:srgbClr val="00B050"/>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works regardless of curricula</a:t>
            </a:r>
          </a:p>
        </p:txBody>
      </p:sp>
    </p:spTree>
    <p:extLst>
      <p:ext uri="{BB962C8B-B14F-4D97-AF65-F5344CB8AC3E}">
        <p14:creationId xmlns:p14="http://schemas.microsoft.com/office/powerpoint/2010/main" val="4706748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E6ECF1-8832-51C9-622A-1F8AC0939E23}"/>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B5E93B7E-D9F8-4A76-FAE0-F0CD638D719D}"/>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85A9EC86-152D-8657-9E23-720BA42FA593}"/>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EFD87FFB-78C7-F09C-3E6D-6D2394E70048}"/>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B192142A-B887-5930-8644-D220E5A1394A}"/>
              </a:ext>
            </a:extLst>
          </p:cNvPr>
          <p:cNvSpPr txBox="1"/>
          <p:nvPr/>
        </p:nvSpPr>
        <p:spPr>
          <a:xfrm>
            <a:off x="1066800" y="495300"/>
            <a:ext cx="134112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Business Processes that Work</a:t>
            </a:r>
          </a:p>
        </p:txBody>
      </p:sp>
      <p:sp>
        <p:nvSpPr>
          <p:cNvPr id="4" name="TextBox 5">
            <a:extLst>
              <a:ext uri="{FF2B5EF4-FFF2-40B4-BE49-F238E27FC236}">
                <a16:creationId xmlns:a16="http://schemas.microsoft.com/office/drawing/2014/main" id="{BD971983-C519-9EB6-3FA4-8F79CAA25984}"/>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2CEA6409-0B30-3F2E-D812-074D488D6ECA}"/>
              </a:ext>
            </a:extLst>
          </p:cNvPr>
          <p:cNvSpPr txBox="1"/>
          <p:nvPr/>
        </p:nvSpPr>
        <p:spPr>
          <a:xfrm>
            <a:off x="1091184" y="1714500"/>
            <a:ext cx="14987016" cy="954107"/>
          </a:xfrm>
          <a:prstGeom prst="rect">
            <a:avLst/>
          </a:prstGeom>
          <a:noFill/>
        </p:spPr>
        <p:txBody>
          <a:bodyPr wrap="square">
            <a:spAutoFit/>
          </a:bodyPr>
          <a:lstStyle/>
          <a:p>
            <a:pPr marL="0" indent="0">
              <a:buFont typeface="Wingdings" panose="05000000000000000000" pitchFamily="2" charset="2"/>
              <a:buNone/>
              <a:defRPr/>
            </a:pPr>
            <a:r>
              <a:rPr lang="en-CA" altLang="en-US" sz="2800" i="1" dirty="0">
                <a:solidFill>
                  <a:srgbClr val="00B050"/>
                </a:solidFill>
                <a:latin typeface="Calibri" panose="020F0502020204030204" pitchFamily="34" charset="0"/>
                <a:ea typeface="ＭＳ Ｐゴシック" panose="020B0600070205080204" pitchFamily="34" charset="-128"/>
                <a:cs typeface="Calibri" panose="020F0502020204030204" pitchFamily="34" charset="0"/>
              </a:rPr>
              <a:t>Green</a:t>
            </a:r>
            <a:r>
              <a:rPr lang="en-CA" altLang="en-US" sz="2800" i="1" dirty="0">
                <a:latin typeface="Calibri" panose="020F0502020204030204" pitchFamily="34" charset="0"/>
                <a:ea typeface="ＭＳ Ｐゴシック" panose="020B0600070205080204" pitchFamily="34" charset="-128"/>
                <a:cs typeface="Calibri" panose="020F0502020204030204" pitchFamily="34" charset="0"/>
              </a:rPr>
              <a:t> = easy to set up; </a:t>
            </a:r>
            <a:r>
              <a:rPr lang="en-CA" altLang="en-US" sz="2800" i="1" dirty="0">
                <a:solidFill>
                  <a:schemeClr val="accent6">
                    <a:lumMod val="75000"/>
                  </a:schemeClr>
                </a:solidFill>
                <a:latin typeface="Calibri" panose="020F0502020204030204" pitchFamily="34" charset="0"/>
                <a:ea typeface="ＭＳ Ｐゴシック" panose="020B0600070205080204" pitchFamily="34" charset="-128"/>
                <a:cs typeface="Calibri" panose="020F0502020204030204" pitchFamily="34" charset="0"/>
              </a:rPr>
              <a:t>Orange</a:t>
            </a:r>
            <a:r>
              <a:rPr lang="en-CA" altLang="en-US" sz="2800" i="1" dirty="0">
                <a:latin typeface="Calibri" panose="020F0502020204030204" pitchFamily="34" charset="0"/>
                <a:ea typeface="ＭＳ Ｐゴシック" panose="020B0600070205080204" pitchFamily="34" charset="-128"/>
                <a:cs typeface="Calibri" panose="020F0502020204030204" pitchFamily="34" charset="0"/>
              </a:rPr>
              <a:t> = More work (maybe customization); </a:t>
            </a:r>
            <a:r>
              <a:rPr lang="en-CA" altLang="en-US" sz="2800" i="1" dirty="0">
                <a:solidFill>
                  <a:srgbClr val="FF0000"/>
                </a:solidFill>
                <a:latin typeface="Calibri" panose="020F0502020204030204" pitchFamily="34" charset="0"/>
                <a:ea typeface="ＭＳ Ｐゴシック" panose="020B0600070205080204" pitchFamily="34" charset="-128"/>
                <a:cs typeface="Calibri" panose="020F0502020204030204" pitchFamily="34" charset="0"/>
              </a:rPr>
              <a:t>Red</a:t>
            </a:r>
            <a:r>
              <a:rPr lang="en-CA" altLang="en-US" sz="2800" i="1" dirty="0">
                <a:latin typeface="Calibri" panose="020F0502020204030204" pitchFamily="34" charset="0"/>
                <a:ea typeface="ＭＳ Ｐゴシック" panose="020B0600070205080204" pitchFamily="34" charset="-128"/>
                <a:cs typeface="Calibri" panose="020F0502020204030204" pitchFamily="34" charset="0"/>
              </a:rPr>
              <a:t> = does not work</a:t>
            </a:r>
          </a:p>
          <a:p>
            <a:pPr marL="0" indent="0">
              <a:buFont typeface="Wingdings" panose="05000000000000000000" pitchFamily="2" charset="2"/>
              <a:buNone/>
              <a:defRPr/>
            </a:pPr>
            <a:endParaRPr lang="en-CA" altLang="en-US" sz="2800" i="1" dirty="0">
              <a:latin typeface="Calibri" panose="020F0502020204030204" pitchFamily="34" charset="0"/>
              <a:ea typeface="ＭＳ Ｐゴシック" panose="020B0600070205080204" pitchFamily="34" charset="-128"/>
              <a:cs typeface="Calibri" panose="020F0502020204030204" pitchFamily="34" charset="0"/>
            </a:endParaRPr>
          </a:p>
        </p:txBody>
      </p:sp>
      <p:sp>
        <p:nvSpPr>
          <p:cNvPr id="8" name="TextBox 7">
            <a:extLst>
              <a:ext uri="{FF2B5EF4-FFF2-40B4-BE49-F238E27FC236}">
                <a16:creationId xmlns:a16="http://schemas.microsoft.com/office/drawing/2014/main" id="{52DADA0B-012E-AF3B-A197-7FD0441D02F0}"/>
              </a:ext>
            </a:extLst>
          </p:cNvPr>
          <p:cNvSpPr txBox="1"/>
          <p:nvPr/>
        </p:nvSpPr>
        <p:spPr>
          <a:xfrm>
            <a:off x="1066800" y="2482989"/>
            <a:ext cx="16558248" cy="5632311"/>
          </a:xfrm>
          <a:prstGeom prst="rect">
            <a:avLst/>
          </a:prstGeom>
          <a:noFill/>
        </p:spPr>
        <p:txBody>
          <a:bodyPr wrap="square">
            <a:spAutoFit/>
          </a:bodyPr>
          <a:lstStyle/>
          <a:p>
            <a:pPr marL="342900" indent="-342900">
              <a:buFont typeface="Arial" panose="020B0604020202020204" pitchFamily="34" charset="0"/>
              <a:buChar char="•"/>
              <a:defRPr/>
            </a:pPr>
            <a:r>
              <a:rPr lang="en-CA" altLang="en-US" sz="2400" b="1" dirty="0">
                <a:latin typeface="Calibri" panose="020F0502020204030204" pitchFamily="34" charset="0"/>
                <a:ea typeface="ＭＳ Ｐゴシック" panose="020B0600070205080204" pitchFamily="34" charset="-128"/>
                <a:cs typeface="Calibri" panose="020F0502020204030204" pitchFamily="34" charset="0"/>
              </a:rPr>
              <a:t>Fee assessment </a:t>
            </a:r>
            <a:r>
              <a:rPr lang="en-CA" altLang="en-US" sz="24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rPr>
              <a:t>– rules can consider primary, secondary or any curricula (policy decision)</a:t>
            </a:r>
          </a:p>
          <a:p>
            <a:pPr marL="800100" lvl="1" indent="-342900">
              <a:buFont typeface="Arial" panose="020B0604020202020204" pitchFamily="34" charset="0"/>
              <a:buChar char="•"/>
              <a:defRPr/>
            </a:pPr>
            <a:r>
              <a:rPr lang="en-CA" altLang="en-US" sz="2400" dirty="0">
                <a:latin typeface="Calibri" panose="020F0502020204030204" pitchFamily="34" charset="0"/>
                <a:ea typeface="ＭＳ Ｐゴシック" panose="020B0600070205080204" pitchFamily="34" charset="-128"/>
                <a:cs typeface="Calibri" panose="020F0502020204030204" pitchFamily="34" charset="0"/>
              </a:rPr>
              <a:t>Tuition (program based)</a:t>
            </a:r>
            <a:endParaRPr lang="en-CA" altLang="en-US" sz="2400" b="1" dirty="0">
              <a:latin typeface="Calibri" panose="020F0502020204030204" pitchFamily="34" charset="0"/>
              <a:ea typeface="ＭＳ Ｐゴシック" panose="020B0600070205080204" pitchFamily="34" charset="-128"/>
              <a:cs typeface="Calibri" panose="020F0502020204030204" pitchFamily="34" charset="0"/>
            </a:endParaRPr>
          </a:p>
          <a:p>
            <a:pPr marL="800100" lvl="1" indent="-342900">
              <a:buFont typeface="Arial" panose="020B0604020202020204" pitchFamily="34" charset="0"/>
              <a:buChar char="•"/>
              <a:defRPr/>
            </a:pPr>
            <a:r>
              <a:rPr lang="en-CA" altLang="en-US" sz="2400" dirty="0">
                <a:latin typeface="Calibri" panose="020F0502020204030204" pitchFamily="34" charset="0"/>
                <a:ea typeface="ＭＳ Ｐゴシック" panose="020B0600070205080204" pitchFamily="34" charset="-128"/>
                <a:cs typeface="Calibri" panose="020F0502020204030204" pitchFamily="34" charset="0"/>
              </a:rPr>
              <a:t>Student fees (e.g. USSU/GSA), Health and Dental Fees, Bus pass fees</a:t>
            </a:r>
          </a:p>
          <a:p>
            <a:pPr marL="1257300" lvl="2" indent="-342900">
              <a:buFont typeface="Arial" panose="020B0604020202020204" pitchFamily="34" charset="0"/>
              <a:buChar char="•"/>
              <a:defRPr/>
            </a:pPr>
            <a:r>
              <a:rPr lang="en-CA" altLang="en-US" sz="2400" dirty="0">
                <a:latin typeface="Calibri" panose="020F0502020204030204" pitchFamily="34" charset="0"/>
                <a:ea typeface="ＭＳ Ｐゴシック" panose="020B0600070205080204" pitchFamily="34" charset="-128"/>
                <a:cs typeface="Calibri" panose="020F0502020204030204" pitchFamily="34" charset="0"/>
              </a:rPr>
              <a:t>One of the largest processes to be reviewed. We have approximately 500 rules each term. While reviewing rules, we took the opportunity to clean up some rules that are no longer used and re-worked some of the Tuition and Fee rules we have.</a:t>
            </a:r>
          </a:p>
          <a:p>
            <a:pPr>
              <a:defRPr/>
            </a:pPr>
            <a:endParaRPr lang="en-CA" altLang="en-US" sz="2400" b="1" dirty="0">
              <a:latin typeface="Calibri" panose="020F0502020204030204" pitchFamily="34" charset="0"/>
              <a:ea typeface="ＭＳ Ｐゴシック" panose="020B0600070205080204" pitchFamily="34" charset="-128"/>
              <a:cs typeface="Calibri" panose="020F0502020204030204" pitchFamily="34" charset="0"/>
            </a:endParaRPr>
          </a:p>
          <a:p>
            <a:pPr marL="342900" indent="-342900">
              <a:buFont typeface="Arial" panose="020B0604020202020204" pitchFamily="34" charset="0"/>
              <a:buChar char="•"/>
              <a:defRPr/>
            </a:pPr>
            <a:r>
              <a:rPr lang="en-CA" altLang="en-US" sz="2400" b="1" dirty="0">
                <a:latin typeface="Calibri" panose="020F0502020204030204" pitchFamily="34" charset="0"/>
                <a:ea typeface="ＭＳ Ｐゴシック" panose="020B0600070205080204" pitchFamily="34" charset="-128"/>
                <a:cs typeface="Calibri" panose="020F0502020204030204" pitchFamily="34" charset="0"/>
              </a:rPr>
              <a:t>Student services</a:t>
            </a:r>
          </a:p>
          <a:p>
            <a:pPr marL="800100" lvl="1" indent="-342900">
              <a:buFont typeface="Arial" panose="020B0604020202020204" pitchFamily="34" charset="0"/>
              <a:buChar char="•"/>
              <a:defRPr/>
            </a:pPr>
            <a:r>
              <a:rPr lang="en-CA" altLang="en-US" sz="2400" dirty="0">
                <a:latin typeface="Calibri" panose="020F0502020204030204" pitchFamily="34" charset="0"/>
                <a:ea typeface="ＭＳ Ｐゴシック" panose="020B0600070205080204" pitchFamily="34" charset="-128"/>
                <a:cs typeface="Calibri" panose="020F0502020204030204" pitchFamily="34" charset="0"/>
              </a:rPr>
              <a:t>Academic profile </a:t>
            </a:r>
            <a:r>
              <a:rPr lang="en-CA" altLang="en-US" sz="2400" dirty="0">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a:t>
            </a:r>
            <a:r>
              <a:rPr lang="en-CA" altLang="en-US" sz="2400" dirty="0">
                <a:solidFill>
                  <a:srgbClr val="00B050"/>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displays all curricula</a:t>
            </a:r>
          </a:p>
          <a:p>
            <a:pPr marL="800100" lvl="1" indent="-342900">
              <a:buFont typeface="Arial" panose="020B0604020202020204" pitchFamily="34" charset="0"/>
              <a:buChar char="•"/>
              <a:defRPr/>
            </a:pPr>
            <a:r>
              <a:rPr lang="en-CA" altLang="en-US" sz="2400" dirty="0">
                <a:latin typeface="Calibri" panose="020F0502020204030204" pitchFamily="34" charset="0"/>
                <a:ea typeface="ＭＳ Ｐゴシック" panose="020B0600070205080204" pitchFamily="34" charset="-128"/>
                <a:cs typeface="Calibri" panose="020F0502020204030204" pitchFamily="34" charset="0"/>
              </a:rPr>
              <a:t>Check your registration status </a:t>
            </a:r>
            <a:r>
              <a:rPr lang="en-CA" altLang="en-US" sz="2400" dirty="0">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a:t>
            </a:r>
            <a:r>
              <a:rPr lang="en-CA" altLang="en-US" sz="2400" dirty="0">
                <a:solidFill>
                  <a:srgbClr val="00B050"/>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displays all curricula </a:t>
            </a:r>
          </a:p>
          <a:p>
            <a:pPr marL="800100" lvl="1" indent="-342900">
              <a:buFont typeface="Arial" panose="020B0604020202020204" pitchFamily="34" charset="0"/>
              <a:buChar char="•"/>
              <a:defRPr/>
            </a:pPr>
            <a:r>
              <a:rPr lang="en-CA" altLang="en-US" sz="2400" dirty="0">
                <a:latin typeface="Calibri" panose="020F0502020204030204" pitchFamily="34" charset="0"/>
                <a:ea typeface="ＭＳ Ｐゴシック" panose="020B0600070205080204" pitchFamily="34" charset="-128"/>
                <a:cs typeface="Calibri" panose="020F0502020204030204" pitchFamily="34" charset="0"/>
              </a:rPr>
              <a:t>Application to graduate </a:t>
            </a:r>
            <a:r>
              <a:rPr lang="en-CA" altLang="en-US" sz="2400" dirty="0">
                <a:solidFill>
                  <a:schemeClr val="bg2">
                    <a:lumMod val="75000"/>
                  </a:schemeClr>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a:t>
            </a:r>
            <a:r>
              <a:rPr lang="en-CA" altLang="en-US" sz="2400" dirty="0">
                <a:solidFill>
                  <a:srgbClr val="00B050"/>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can apply from any/all curricula</a:t>
            </a:r>
          </a:p>
          <a:p>
            <a:pPr marL="800100" lvl="1" indent="-342900">
              <a:buFont typeface="Arial" panose="020B0604020202020204" pitchFamily="34" charset="0"/>
              <a:buChar char="•"/>
              <a:defRPr/>
            </a:pPr>
            <a:r>
              <a:rPr lang="en-CA" altLang="en-US" sz="2400" dirty="0">
                <a:latin typeface="Calibri" panose="020F0502020204030204" pitchFamily="34" charset="0"/>
                <a:ea typeface="ＭＳ Ｐゴシック" panose="020B0600070205080204" pitchFamily="34" charset="-128"/>
                <a:cs typeface="Calibri" panose="020F0502020204030204" pitchFamily="34" charset="0"/>
              </a:rPr>
              <a:t>Official transcript </a:t>
            </a:r>
            <a:r>
              <a:rPr lang="en-CA" altLang="en-US" sz="2400" dirty="0">
                <a:solidFill>
                  <a:schemeClr val="bg2">
                    <a:lumMod val="75000"/>
                  </a:schemeClr>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a:t>
            </a:r>
            <a:r>
              <a:rPr lang="en-CA" altLang="en-US" sz="2400" dirty="0">
                <a:solidFill>
                  <a:srgbClr val="00B050"/>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displays all degrees</a:t>
            </a:r>
          </a:p>
          <a:p>
            <a:pPr lvl="1">
              <a:buFont typeface="Wingdings" panose="05000000000000000000" pitchFamily="2" charset="2"/>
              <a:buChar char="q"/>
              <a:defRPr/>
            </a:pPr>
            <a:endParaRPr lang="en-CA" altLang="en-US" sz="2400" dirty="0">
              <a:solidFill>
                <a:srgbClr val="00B050"/>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endParaRPr>
          </a:p>
          <a:p>
            <a:pPr marL="498475" indent="-342900">
              <a:buFont typeface="Arial" panose="020B0604020202020204" pitchFamily="34" charset="0"/>
              <a:buChar char="•"/>
              <a:defRPr/>
            </a:pPr>
            <a:r>
              <a:rPr lang="en-CA" altLang="en-US" sz="2400" b="1" dirty="0">
                <a:latin typeface="Calibri" panose="020F0502020204030204" pitchFamily="34" charset="0"/>
                <a:ea typeface="ＭＳ Ｐゴシック" panose="020B0600070205080204" pitchFamily="34" charset="-128"/>
                <a:cs typeface="Calibri" panose="020F0502020204030204" pitchFamily="34" charset="0"/>
              </a:rPr>
              <a:t>Degree Works</a:t>
            </a:r>
          </a:p>
          <a:p>
            <a:pPr marL="955675" lvl="1" indent="-342900">
              <a:buFont typeface="Arial" panose="020B0604020202020204" pitchFamily="34" charset="0"/>
              <a:buChar char="•"/>
              <a:defRPr/>
            </a:pPr>
            <a:r>
              <a:rPr lang="en-CA" altLang="en-US" sz="2400" dirty="0">
                <a:latin typeface="Calibri" panose="020F0502020204030204" pitchFamily="34" charset="0"/>
                <a:ea typeface="ＭＳ Ｐゴシック" panose="020B0600070205080204" pitchFamily="34" charset="-128"/>
                <a:cs typeface="Calibri" panose="020F0502020204030204" pitchFamily="34" charset="0"/>
              </a:rPr>
              <a:t>Audit </a:t>
            </a:r>
            <a:r>
              <a:rPr lang="en-CA" altLang="en-US" sz="2400" dirty="0">
                <a:solidFill>
                  <a:schemeClr val="bg2">
                    <a:lumMod val="75000"/>
                  </a:schemeClr>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a:t>
            </a:r>
            <a:r>
              <a:rPr lang="en-CA" altLang="en-US" sz="2400" dirty="0">
                <a:solidFill>
                  <a:srgbClr val="00B050"/>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can display audit for any curricula</a:t>
            </a:r>
          </a:p>
          <a:p>
            <a:pPr marL="955675" lvl="1" indent="-342900">
              <a:buFont typeface="Arial" panose="020B0604020202020204" pitchFamily="34" charset="0"/>
              <a:buChar char="•"/>
              <a:defRPr/>
            </a:pPr>
            <a:r>
              <a:rPr lang="en-CA" altLang="en-US" sz="2400" dirty="0">
                <a:latin typeface="Calibri" panose="020F0502020204030204" pitchFamily="34" charset="0"/>
                <a:ea typeface="ＭＳ Ｐゴシック" panose="020B0600070205080204" pitchFamily="34" charset="-128"/>
                <a:cs typeface="Calibri" panose="020F0502020204030204" pitchFamily="34" charset="0"/>
              </a:rPr>
              <a:t>Exceptions</a:t>
            </a:r>
            <a:r>
              <a:rPr lang="en-CA" altLang="en-US" sz="2400" dirty="0">
                <a:solidFill>
                  <a:schemeClr val="bg2">
                    <a:lumMod val="75000"/>
                  </a:schemeClr>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a:t>
            </a:r>
            <a:r>
              <a:rPr lang="en-CA" altLang="en-US" sz="24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exceptions may be needed if classes cannot be shared</a:t>
            </a:r>
          </a:p>
        </p:txBody>
      </p:sp>
    </p:spTree>
    <p:extLst>
      <p:ext uri="{BB962C8B-B14F-4D97-AF65-F5344CB8AC3E}">
        <p14:creationId xmlns:p14="http://schemas.microsoft.com/office/powerpoint/2010/main" val="3813235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DA5D18-B669-62D0-9681-F0007D94BD84}"/>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488D4E98-DA14-679F-812D-824245EFA705}"/>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167DF622-7431-0ED7-3230-E4ECCBDE4872}"/>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1F12B0F7-AA03-AEEE-4452-C44BAEACB74D}"/>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49C4495F-7D70-FEEF-ABE3-85D3C53AE639}"/>
              </a:ext>
            </a:extLst>
          </p:cNvPr>
          <p:cNvSpPr txBox="1"/>
          <p:nvPr/>
        </p:nvSpPr>
        <p:spPr>
          <a:xfrm>
            <a:off x="1066800" y="800102"/>
            <a:ext cx="16154400" cy="1200329"/>
          </a:xfrm>
          <a:prstGeom prst="rect">
            <a:avLst/>
          </a:prstGeom>
          <a:noFill/>
        </p:spPr>
        <p:txBody>
          <a:bodyPr wrap="square" rtlCol="0">
            <a:spAutoFit/>
          </a:bodyPr>
          <a:lstStyle/>
          <a:p>
            <a:r>
              <a:rPr lang="en-CA" sz="7200" dirty="0">
                <a:solidFill>
                  <a:srgbClr val="006937"/>
                </a:solidFill>
                <a:latin typeface="Open Sans Condensed" pitchFamily="2" charset="0"/>
                <a:ea typeface="Open Sans Condensed" pitchFamily="2" charset="0"/>
                <a:cs typeface="Open Sans Condensed" pitchFamily="2" charset="0"/>
              </a:rPr>
              <a:t>Business Processes that May Need Modification</a:t>
            </a:r>
          </a:p>
        </p:txBody>
      </p:sp>
      <p:sp>
        <p:nvSpPr>
          <p:cNvPr id="4" name="TextBox 5">
            <a:extLst>
              <a:ext uri="{FF2B5EF4-FFF2-40B4-BE49-F238E27FC236}">
                <a16:creationId xmlns:a16="http://schemas.microsoft.com/office/drawing/2014/main" id="{BF6E9116-B795-BC59-B75D-7179CB30A4BE}"/>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DD9E0997-DAF6-3EE5-C635-4478FFEEFD45}"/>
              </a:ext>
            </a:extLst>
          </p:cNvPr>
          <p:cNvSpPr txBox="1"/>
          <p:nvPr/>
        </p:nvSpPr>
        <p:spPr>
          <a:xfrm>
            <a:off x="1091184" y="1943100"/>
            <a:ext cx="14987016" cy="954107"/>
          </a:xfrm>
          <a:prstGeom prst="rect">
            <a:avLst/>
          </a:prstGeom>
          <a:noFill/>
        </p:spPr>
        <p:txBody>
          <a:bodyPr wrap="square">
            <a:spAutoFit/>
          </a:bodyPr>
          <a:lstStyle/>
          <a:p>
            <a:pPr marL="0" indent="0">
              <a:buFont typeface="Wingdings" panose="05000000000000000000" pitchFamily="2" charset="2"/>
              <a:buNone/>
              <a:defRPr/>
            </a:pPr>
            <a:r>
              <a:rPr lang="en-CA" altLang="en-US" sz="2800" i="1" dirty="0">
                <a:solidFill>
                  <a:srgbClr val="00B050"/>
                </a:solidFill>
                <a:latin typeface="Calibri" panose="020F0502020204030204" pitchFamily="34" charset="0"/>
                <a:ea typeface="ＭＳ Ｐゴシック" panose="020B0600070205080204" pitchFamily="34" charset="-128"/>
                <a:cs typeface="Calibri" panose="020F0502020204030204" pitchFamily="34" charset="0"/>
              </a:rPr>
              <a:t>Green</a:t>
            </a:r>
            <a:r>
              <a:rPr lang="en-CA" altLang="en-US" sz="2800" i="1" dirty="0">
                <a:latin typeface="Calibri" panose="020F0502020204030204" pitchFamily="34" charset="0"/>
                <a:ea typeface="ＭＳ Ｐゴシック" panose="020B0600070205080204" pitchFamily="34" charset="-128"/>
                <a:cs typeface="Calibri" panose="020F0502020204030204" pitchFamily="34" charset="0"/>
              </a:rPr>
              <a:t> = easy to set up; </a:t>
            </a:r>
            <a:r>
              <a:rPr lang="en-CA" altLang="en-US" sz="2800" i="1" dirty="0">
                <a:solidFill>
                  <a:schemeClr val="accent6">
                    <a:lumMod val="75000"/>
                  </a:schemeClr>
                </a:solidFill>
                <a:latin typeface="Calibri" panose="020F0502020204030204" pitchFamily="34" charset="0"/>
                <a:ea typeface="ＭＳ Ｐゴシック" panose="020B0600070205080204" pitchFamily="34" charset="-128"/>
                <a:cs typeface="Calibri" panose="020F0502020204030204" pitchFamily="34" charset="0"/>
              </a:rPr>
              <a:t>Orange</a:t>
            </a:r>
            <a:r>
              <a:rPr lang="en-CA" altLang="en-US" sz="2800" i="1" dirty="0">
                <a:latin typeface="Calibri" panose="020F0502020204030204" pitchFamily="34" charset="0"/>
                <a:ea typeface="ＭＳ Ｐゴシック" panose="020B0600070205080204" pitchFamily="34" charset="-128"/>
                <a:cs typeface="Calibri" panose="020F0502020204030204" pitchFamily="34" charset="0"/>
              </a:rPr>
              <a:t> = More work (maybe customization); </a:t>
            </a:r>
            <a:r>
              <a:rPr lang="en-CA" altLang="en-US" sz="2800" i="1" dirty="0">
                <a:solidFill>
                  <a:srgbClr val="FF0000"/>
                </a:solidFill>
                <a:latin typeface="Calibri" panose="020F0502020204030204" pitchFamily="34" charset="0"/>
                <a:ea typeface="ＭＳ Ｐゴシック" panose="020B0600070205080204" pitchFamily="34" charset="-128"/>
                <a:cs typeface="Calibri" panose="020F0502020204030204" pitchFamily="34" charset="0"/>
              </a:rPr>
              <a:t>Red</a:t>
            </a:r>
            <a:r>
              <a:rPr lang="en-CA" altLang="en-US" sz="2800" i="1" dirty="0">
                <a:latin typeface="Calibri" panose="020F0502020204030204" pitchFamily="34" charset="0"/>
                <a:ea typeface="ＭＳ Ｐゴシック" panose="020B0600070205080204" pitchFamily="34" charset="-128"/>
                <a:cs typeface="Calibri" panose="020F0502020204030204" pitchFamily="34" charset="0"/>
              </a:rPr>
              <a:t> = does not work</a:t>
            </a:r>
          </a:p>
          <a:p>
            <a:pPr marL="0" indent="0">
              <a:buFont typeface="Wingdings" panose="05000000000000000000" pitchFamily="2" charset="2"/>
              <a:buNone/>
              <a:defRPr/>
            </a:pPr>
            <a:endParaRPr lang="en-CA" altLang="en-US" sz="2800" i="1" dirty="0">
              <a:latin typeface="Calibri" panose="020F0502020204030204" pitchFamily="34" charset="0"/>
              <a:ea typeface="ＭＳ Ｐゴシック" panose="020B0600070205080204" pitchFamily="34" charset="-128"/>
              <a:cs typeface="Calibri" panose="020F0502020204030204" pitchFamily="34" charset="0"/>
            </a:endParaRPr>
          </a:p>
        </p:txBody>
      </p:sp>
      <p:sp>
        <p:nvSpPr>
          <p:cNvPr id="8" name="TextBox 7">
            <a:extLst>
              <a:ext uri="{FF2B5EF4-FFF2-40B4-BE49-F238E27FC236}">
                <a16:creationId xmlns:a16="http://schemas.microsoft.com/office/drawing/2014/main" id="{441520AF-3810-868E-2C8F-C7F756D97A1F}"/>
              </a:ext>
            </a:extLst>
          </p:cNvPr>
          <p:cNvSpPr txBox="1"/>
          <p:nvPr/>
        </p:nvSpPr>
        <p:spPr>
          <a:xfrm>
            <a:off x="1066800" y="2476500"/>
            <a:ext cx="16558248" cy="6124754"/>
          </a:xfrm>
          <a:prstGeom prst="rect">
            <a:avLst/>
          </a:prstGeom>
          <a:noFill/>
        </p:spPr>
        <p:txBody>
          <a:bodyPr wrap="square">
            <a:spAutoFit/>
          </a:bodyPr>
          <a:lstStyle/>
          <a:p>
            <a:pPr marL="457200" indent="-457200">
              <a:buFont typeface="Arial" panose="020B0604020202020204" pitchFamily="34" charset="0"/>
              <a:buChar char="•"/>
            </a:pPr>
            <a:r>
              <a:rPr lang="en-CA" altLang="en-US" sz="2800" b="1" dirty="0">
                <a:latin typeface="Calibri" panose="020F0502020204030204" pitchFamily="34" charset="0"/>
                <a:ea typeface="ＭＳ Ｐゴシック" panose="020B0600070205080204" pitchFamily="34" charset="-128"/>
                <a:cs typeface="Calibri" panose="020F0502020204030204" pitchFamily="34" charset="0"/>
              </a:rPr>
              <a:t>Admissions</a:t>
            </a:r>
            <a:r>
              <a:rPr lang="en-CA" altLang="en-US" sz="2800" dirty="0">
                <a:solidFill>
                  <a:srgbClr val="FFC000"/>
                </a:solidFill>
                <a:latin typeface="Calibri" panose="020F0502020204030204" pitchFamily="34" charset="0"/>
                <a:ea typeface="ＭＳ Ｐゴシック" panose="020B0600070205080204" pitchFamily="34" charset="-128"/>
                <a:cs typeface="Calibri" panose="020F0502020204030204" pitchFamily="34" charset="0"/>
              </a:rPr>
              <a:t> </a:t>
            </a:r>
            <a:r>
              <a:rPr lang="en-CA" altLang="en-US" sz="28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Recruit does not allow concurrent curriculum; would have to manually add student in Banner or customize.</a:t>
            </a:r>
          </a:p>
          <a:p>
            <a:pPr marL="457200" indent="-457200">
              <a:buFont typeface="Arial" panose="020B0604020202020204" pitchFamily="34" charset="0"/>
              <a:buChar char="•"/>
            </a:pPr>
            <a:endParaRPr lang="en-CA" altLang="en-US" sz="28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endParaRPr>
          </a:p>
          <a:p>
            <a:pPr marL="457200" indent="-457200">
              <a:buFont typeface="Arial" panose="020B0604020202020204" pitchFamily="34" charset="0"/>
              <a:buChar char="•"/>
            </a:pPr>
            <a:r>
              <a:rPr lang="en-CA" altLang="en-US" sz="2800" b="1" dirty="0">
                <a:latin typeface="Calibri" panose="020F0502020204030204" pitchFamily="34" charset="0"/>
                <a:ea typeface="ＭＳ Ｐゴシック" panose="020B0600070205080204" pitchFamily="34" charset="-128"/>
                <a:cs typeface="Calibri" panose="020F0502020204030204" pitchFamily="34" charset="0"/>
              </a:rPr>
              <a:t>General student record</a:t>
            </a:r>
          </a:p>
          <a:p>
            <a:pPr marL="914400" lvl="1" indent="-457200">
              <a:buFont typeface="Arial" panose="020B0604020202020204" pitchFamily="34" charset="0"/>
              <a:buChar char="•"/>
            </a:pP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Student status (inactivation)</a:t>
            </a:r>
            <a:r>
              <a:rPr lang="en-CA" altLang="en-US" sz="2800" dirty="0">
                <a:solidFill>
                  <a:srgbClr val="C00000"/>
                </a:solidFill>
                <a:latin typeface="Calibri" panose="020F0502020204030204" pitchFamily="34" charset="0"/>
                <a:ea typeface="ＭＳ Ｐゴシック" panose="020B0600070205080204" pitchFamily="34" charset="-128"/>
                <a:cs typeface="Calibri" panose="020F0502020204030204" pitchFamily="34" charset="0"/>
              </a:rPr>
              <a:t> </a:t>
            </a:r>
            <a:r>
              <a:rPr lang="en-CA" altLang="en-US" sz="28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revisions to student inactivation processes</a:t>
            </a:r>
          </a:p>
          <a:p>
            <a:pPr lvl="2">
              <a:buFont typeface="Wingdings" panose="05000000000000000000" pitchFamily="2" charset="2"/>
              <a:buChar char="q"/>
            </a:pPr>
            <a:endParaRPr lang="en-CA" altLang="en-US" sz="28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endParaRPr>
          </a:p>
          <a:p>
            <a:pPr marL="457200" indent="-457200">
              <a:buFont typeface="Arial" panose="020B0604020202020204" pitchFamily="34" charset="0"/>
              <a:buChar char="•"/>
            </a:pPr>
            <a:r>
              <a:rPr lang="en-CA" altLang="en-US" sz="2800" b="1" dirty="0">
                <a:latin typeface="Calibri" panose="020F0502020204030204" pitchFamily="34" charset="0"/>
                <a:ea typeface="ＭＳ Ｐゴシック" panose="020B0600070205080204" pitchFamily="34" charset="-128"/>
                <a:cs typeface="Calibri" panose="020F0502020204030204" pitchFamily="34" charset="0"/>
              </a:rPr>
              <a:t>Registration</a:t>
            </a:r>
          </a:p>
          <a:p>
            <a:pPr marL="914400" lvl="1" indent="-457200">
              <a:buFont typeface="Arial" panose="020B0604020202020204" pitchFamily="34" charset="0"/>
              <a:buChar char="•"/>
            </a:pP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Learning Community sign-up </a:t>
            </a:r>
            <a:r>
              <a:rPr lang="en-CA" altLang="en-US" sz="2800" dirty="0">
                <a:solidFill>
                  <a:srgbClr val="FFC000"/>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a:t>
            </a:r>
            <a:r>
              <a:rPr lang="en-CA" altLang="en-US" sz="28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considers only primary; should it look at all curricula?</a:t>
            </a:r>
          </a:p>
          <a:p>
            <a:pPr lvl="2">
              <a:buFont typeface="Wingdings" panose="05000000000000000000" pitchFamily="2" charset="2"/>
              <a:buChar char="q"/>
            </a:pPr>
            <a:endParaRPr lang="en-CA" altLang="en-US" sz="28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endParaRPr>
          </a:p>
          <a:p>
            <a:pPr marL="457200" indent="-457200">
              <a:buFont typeface="Arial" panose="020B0604020202020204" pitchFamily="34" charset="0"/>
              <a:buChar char="•"/>
            </a:pPr>
            <a:r>
              <a:rPr lang="en-CA" altLang="en-US" sz="2800" b="1" dirty="0">
                <a:latin typeface="Calibri" panose="020F0502020204030204" pitchFamily="34" charset="0"/>
                <a:ea typeface="ＭＳ Ｐゴシック" panose="020B0600070205080204" pitchFamily="34" charset="-128"/>
                <a:cs typeface="Calibri" panose="020F0502020204030204" pitchFamily="34" charset="0"/>
              </a:rPr>
              <a:t>Student services</a:t>
            </a:r>
          </a:p>
          <a:p>
            <a:pPr marL="914400" lvl="1" indent="-457200">
              <a:buFont typeface="Arial" panose="020B0604020202020204" pitchFamily="34" charset="0"/>
              <a:buChar char="•"/>
            </a:pP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Student emails (announcements &amp; BCM), services, and portal channels </a:t>
            </a:r>
            <a:endParaRPr lang="en-CA" altLang="en-US" sz="2800" dirty="0">
              <a:solidFill>
                <a:srgbClr val="FFC000"/>
              </a:solidFill>
              <a:latin typeface="Calibri" panose="020F0502020204030204" pitchFamily="34" charset="0"/>
              <a:ea typeface="ＭＳ Ｐゴシック" panose="020B0600070205080204" pitchFamily="34" charset="-128"/>
              <a:cs typeface="Calibri" panose="020F0502020204030204" pitchFamily="34" charset="0"/>
            </a:endParaRPr>
          </a:p>
          <a:p>
            <a:pPr marL="914400" lvl="1" indent="-457200">
              <a:buFont typeface="Arial" panose="020B0604020202020204" pitchFamily="34" charset="0"/>
              <a:buChar char="•"/>
            </a:pP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Confirmation of enrolment </a:t>
            </a:r>
            <a:r>
              <a:rPr lang="en-CA" altLang="en-US" sz="28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would have to be modified to display all curricula</a:t>
            </a:r>
          </a:p>
          <a:p>
            <a:pPr marL="914400" lvl="1" indent="-457200">
              <a:buFont typeface="Arial" panose="020B0604020202020204" pitchFamily="34" charset="0"/>
              <a:buChar char="•"/>
            </a:pP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College services self-identification </a:t>
            </a:r>
            <a:r>
              <a:rPr lang="en-CA" altLang="en-US" sz="28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would have to be modified to consider all curricula</a:t>
            </a:r>
          </a:p>
          <a:p>
            <a:pPr marL="914400" lvl="1" indent="-457200">
              <a:buFont typeface="Arial" panose="020B0604020202020204" pitchFamily="34" charset="0"/>
              <a:buChar char="•"/>
            </a:pP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Graduate Services (committees and progress reports) </a:t>
            </a:r>
            <a:r>
              <a:rPr lang="en-CA" altLang="en-US" sz="28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changes required to consider all curricula</a:t>
            </a:r>
            <a:endParaRPr lang="en-CA" altLang="en-US" sz="2800" dirty="0">
              <a:latin typeface="Calibri" panose="020F0502020204030204" pitchFamily="34" charset="0"/>
              <a:ea typeface="ＭＳ Ｐゴシック" panose="020B0600070205080204" pitchFamily="34" charset="-128"/>
              <a:cs typeface="Calibri" panose="020F0502020204030204" pitchFamily="34" charset="0"/>
            </a:endParaRPr>
          </a:p>
        </p:txBody>
      </p:sp>
    </p:spTree>
    <p:extLst>
      <p:ext uri="{BB962C8B-B14F-4D97-AF65-F5344CB8AC3E}">
        <p14:creationId xmlns:p14="http://schemas.microsoft.com/office/powerpoint/2010/main" val="40294659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A5AFE9-7B86-776B-1332-BFF6C10391B6}"/>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DADF29F3-5B97-0800-6368-0E3891C8F5C9}"/>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AFF121F0-AA1F-56E0-E5CA-D6B57D3E086F}"/>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E7D55341-86C1-05FE-CFE8-01C8A1D04B06}"/>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5A070D50-6F5D-EF04-B21B-A59CDA8E24BD}"/>
              </a:ext>
            </a:extLst>
          </p:cNvPr>
          <p:cNvSpPr txBox="1"/>
          <p:nvPr/>
        </p:nvSpPr>
        <p:spPr>
          <a:xfrm>
            <a:off x="1066800" y="800102"/>
            <a:ext cx="16154400" cy="1200329"/>
          </a:xfrm>
          <a:prstGeom prst="rect">
            <a:avLst/>
          </a:prstGeom>
          <a:noFill/>
        </p:spPr>
        <p:txBody>
          <a:bodyPr wrap="square" rtlCol="0">
            <a:spAutoFit/>
          </a:bodyPr>
          <a:lstStyle/>
          <a:p>
            <a:r>
              <a:rPr lang="en-CA" sz="7200" dirty="0">
                <a:solidFill>
                  <a:srgbClr val="006937"/>
                </a:solidFill>
                <a:latin typeface="Open Sans Condensed" pitchFamily="2" charset="0"/>
                <a:ea typeface="Open Sans Condensed" pitchFamily="2" charset="0"/>
                <a:cs typeface="Open Sans Condensed" pitchFamily="2" charset="0"/>
              </a:rPr>
              <a:t>Business Processes that May Need Modification</a:t>
            </a:r>
          </a:p>
        </p:txBody>
      </p:sp>
      <p:sp>
        <p:nvSpPr>
          <p:cNvPr id="4" name="TextBox 5">
            <a:extLst>
              <a:ext uri="{FF2B5EF4-FFF2-40B4-BE49-F238E27FC236}">
                <a16:creationId xmlns:a16="http://schemas.microsoft.com/office/drawing/2014/main" id="{56AFF6E2-60CE-77EA-2670-82DD19BF4ED0}"/>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00133C02-E89F-9C14-491D-2F6587D3ABD7}"/>
              </a:ext>
            </a:extLst>
          </p:cNvPr>
          <p:cNvSpPr txBox="1"/>
          <p:nvPr/>
        </p:nvSpPr>
        <p:spPr>
          <a:xfrm>
            <a:off x="1091184" y="2171700"/>
            <a:ext cx="14987016" cy="954107"/>
          </a:xfrm>
          <a:prstGeom prst="rect">
            <a:avLst/>
          </a:prstGeom>
          <a:noFill/>
        </p:spPr>
        <p:txBody>
          <a:bodyPr wrap="square">
            <a:spAutoFit/>
          </a:bodyPr>
          <a:lstStyle/>
          <a:p>
            <a:pPr marL="0" indent="0">
              <a:buFont typeface="Wingdings" panose="05000000000000000000" pitchFamily="2" charset="2"/>
              <a:buNone/>
              <a:defRPr/>
            </a:pPr>
            <a:r>
              <a:rPr lang="en-CA" altLang="en-US" sz="2800" i="1" dirty="0">
                <a:solidFill>
                  <a:srgbClr val="00B050"/>
                </a:solidFill>
                <a:latin typeface="Calibri" panose="020F0502020204030204" pitchFamily="34" charset="0"/>
                <a:ea typeface="ＭＳ Ｐゴシック" panose="020B0600070205080204" pitchFamily="34" charset="-128"/>
                <a:cs typeface="Calibri" panose="020F0502020204030204" pitchFamily="34" charset="0"/>
              </a:rPr>
              <a:t>Green</a:t>
            </a:r>
            <a:r>
              <a:rPr lang="en-CA" altLang="en-US" sz="2800" i="1" dirty="0">
                <a:latin typeface="Calibri" panose="020F0502020204030204" pitchFamily="34" charset="0"/>
                <a:ea typeface="ＭＳ Ｐゴシック" panose="020B0600070205080204" pitchFamily="34" charset="-128"/>
                <a:cs typeface="Calibri" panose="020F0502020204030204" pitchFamily="34" charset="0"/>
              </a:rPr>
              <a:t> = easy to set up; </a:t>
            </a:r>
            <a:r>
              <a:rPr lang="en-CA" altLang="en-US" sz="2800" i="1" dirty="0">
                <a:solidFill>
                  <a:schemeClr val="accent6">
                    <a:lumMod val="75000"/>
                  </a:schemeClr>
                </a:solidFill>
                <a:latin typeface="Calibri" panose="020F0502020204030204" pitchFamily="34" charset="0"/>
                <a:ea typeface="ＭＳ Ｐゴシック" panose="020B0600070205080204" pitchFamily="34" charset="-128"/>
                <a:cs typeface="Calibri" panose="020F0502020204030204" pitchFamily="34" charset="0"/>
              </a:rPr>
              <a:t>Orange</a:t>
            </a:r>
            <a:r>
              <a:rPr lang="en-CA" altLang="en-US" sz="2800" i="1" dirty="0">
                <a:latin typeface="Calibri" panose="020F0502020204030204" pitchFamily="34" charset="0"/>
                <a:ea typeface="ＭＳ Ｐゴシック" panose="020B0600070205080204" pitchFamily="34" charset="-128"/>
                <a:cs typeface="Calibri" panose="020F0502020204030204" pitchFamily="34" charset="0"/>
              </a:rPr>
              <a:t> = More work (maybe customization); </a:t>
            </a:r>
            <a:r>
              <a:rPr lang="en-CA" altLang="en-US" sz="2800" i="1" dirty="0">
                <a:solidFill>
                  <a:srgbClr val="FF0000"/>
                </a:solidFill>
                <a:latin typeface="Calibri" panose="020F0502020204030204" pitchFamily="34" charset="0"/>
                <a:ea typeface="ＭＳ Ｐゴシック" panose="020B0600070205080204" pitchFamily="34" charset="-128"/>
                <a:cs typeface="Calibri" panose="020F0502020204030204" pitchFamily="34" charset="0"/>
              </a:rPr>
              <a:t>Red</a:t>
            </a:r>
            <a:r>
              <a:rPr lang="en-CA" altLang="en-US" sz="2800" i="1" dirty="0">
                <a:latin typeface="Calibri" panose="020F0502020204030204" pitchFamily="34" charset="0"/>
                <a:ea typeface="ＭＳ Ｐゴシック" panose="020B0600070205080204" pitchFamily="34" charset="-128"/>
                <a:cs typeface="Calibri" panose="020F0502020204030204" pitchFamily="34" charset="0"/>
              </a:rPr>
              <a:t> = does not work</a:t>
            </a:r>
          </a:p>
          <a:p>
            <a:pPr marL="0" indent="0">
              <a:buFont typeface="Wingdings" panose="05000000000000000000" pitchFamily="2" charset="2"/>
              <a:buNone/>
              <a:defRPr/>
            </a:pPr>
            <a:endParaRPr lang="en-CA" altLang="en-US" sz="2800" i="1" dirty="0">
              <a:latin typeface="Calibri" panose="020F0502020204030204" pitchFamily="34" charset="0"/>
              <a:ea typeface="ＭＳ Ｐゴシック" panose="020B0600070205080204" pitchFamily="34" charset="-128"/>
              <a:cs typeface="Calibri" panose="020F0502020204030204" pitchFamily="34" charset="0"/>
            </a:endParaRPr>
          </a:p>
        </p:txBody>
      </p:sp>
      <p:sp>
        <p:nvSpPr>
          <p:cNvPr id="8" name="TextBox 7">
            <a:extLst>
              <a:ext uri="{FF2B5EF4-FFF2-40B4-BE49-F238E27FC236}">
                <a16:creationId xmlns:a16="http://schemas.microsoft.com/office/drawing/2014/main" id="{B0B1E5F2-D269-DCE6-AC8D-274E03B80516}"/>
              </a:ext>
            </a:extLst>
          </p:cNvPr>
          <p:cNvSpPr txBox="1"/>
          <p:nvPr/>
        </p:nvSpPr>
        <p:spPr>
          <a:xfrm>
            <a:off x="1066800" y="2852321"/>
            <a:ext cx="16558248" cy="5693866"/>
          </a:xfrm>
          <a:prstGeom prst="rect">
            <a:avLst/>
          </a:prstGeom>
          <a:noFill/>
        </p:spPr>
        <p:txBody>
          <a:bodyPr wrap="square">
            <a:spAutoFit/>
          </a:bodyPr>
          <a:lstStyle/>
          <a:p>
            <a:pPr marL="612775" indent="-457200">
              <a:buFont typeface="Arial" panose="020B0604020202020204" pitchFamily="34" charset="0"/>
              <a:buChar char="•"/>
              <a:defRPr/>
            </a:pPr>
            <a:r>
              <a:rPr lang="en-CA" altLang="en-US" sz="2800" b="1" dirty="0">
                <a:latin typeface="Calibri" panose="020F0502020204030204" pitchFamily="34" charset="0"/>
                <a:ea typeface="ＭＳ Ｐゴシック" panose="020B0600070205080204" pitchFamily="34" charset="-128"/>
                <a:cs typeface="Calibri" panose="020F0502020204030204" pitchFamily="34" charset="0"/>
              </a:rPr>
              <a:t>T2202</a:t>
            </a: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 </a:t>
            </a:r>
            <a:r>
              <a:rPr lang="en-CA" altLang="en-US" sz="28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rPr>
              <a:t>– currently only displays primary curriculum; policy decisions required</a:t>
            </a:r>
          </a:p>
          <a:p>
            <a:pPr marL="155575">
              <a:defRPr/>
            </a:pPr>
            <a:endParaRPr lang="en-CA" altLang="en-US" sz="2800" b="1" dirty="0">
              <a:latin typeface="Calibri" panose="020F0502020204030204" pitchFamily="34" charset="0"/>
              <a:ea typeface="ＭＳ Ｐゴシック" panose="020B0600070205080204" pitchFamily="34" charset="-128"/>
              <a:cs typeface="Calibri" panose="020F0502020204030204" pitchFamily="34" charset="0"/>
            </a:endParaRPr>
          </a:p>
          <a:p>
            <a:pPr marL="612775" indent="-457200">
              <a:buFont typeface="Arial" panose="020B0604020202020204" pitchFamily="34" charset="0"/>
              <a:buChar char="•"/>
              <a:defRPr/>
            </a:pPr>
            <a:r>
              <a:rPr lang="en-CA" altLang="en-US" sz="2800" b="1" dirty="0">
                <a:latin typeface="Calibri" panose="020F0502020204030204" pitchFamily="34" charset="0"/>
                <a:ea typeface="ＭＳ Ｐゴシック" panose="020B0600070205080204" pitchFamily="34" charset="-128"/>
                <a:cs typeface="Calibri" panose="020F0502020204030204" pitchFamily="34" charset="0"/>
              </a:rPr>
              <a:t>Financial Aid</a:t>
            </a:r>
          </a:p>
          <a:p>
            <a:pPr marL="1069975" lvl="1" indent="-457200">
              <a:buFont typeface="Arial" panose="020B0604020202020204" pitchFamily="34" charset="0"/>
              <a:buChar char="•"/>
              <a:defRPr/>
            </a:pP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National student loans </a:t>
            </a:r>
            <a:r>
              <a:rPr lang="en-CA" altLang="en-US" sz="28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currently based on primary curriculum; policy decision required</a:t>
            </a:r>
          </a:p>
          <a:p>
            <a:pPr marL="1069975" lvl="1" indent="-457200">
              <a:buFont typeface="Arial" panose="020B0604020202020204" pitchFamily="34" charset="0"/>
              <a:buChar char="•"/>
              <a:defRPr/>
            </a:pP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Awards </a:t>
            </a:r>
            <a:r>
              <a:rPr lang="en-CA" altLang="en-US" sz="28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currently based on primary curriculum; policy decisions required</a:t>
            </a:r>
            <a:br>
              <a:rPr lang="en-CA" altLang="en-US" sz="28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br>
            <a:endParaRPr lang="en-CA" altLang="en-US" sz="28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endParaRPr>
          </a:p>
          <a:p>
            <a:pPr marL="612775" indent="-457200">
              <a:buFont typeface="Arial" panose="020B0604020202020204" pitchFamily="34" charset="0"/>
              <a:buChar char="•"/>
              <a:defRPr/>
            </a:pPr>
            <a:r>
              <a:rPr lang="en-CA" altLang="en-US" sz="2800" b="1" dirty="0">
                <a:latin typeface="Calibri" panose="020F0502020204030204" pitchFamily="34" charset="0"/>
                <a:ea typeface="ＭＳ Ｐゴシック" panose="020B0600070205080204" pitchFamily="34" charset="-128"/>
                <a:cs typeface="Calibri" panose="020F0502020204030204" pitchFamily="34" charset="0"/>
              </a:rPr>
              <a:t>Tuition allocation </a:t>
            </a:r>
            <a:r>
              <a:rPr lang="en-CA" altLang="en-US" sz="28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rPr>
              <a:t>– currently only considers primary curriculum; policy decision required</a:t>
            </a:r>
          </a:p>
          <a:p>
            <a:pPr marL="612775" indent="-457200">
              <a:buFont typeface="Arial" panose="020B0604020202020204" pitchFamily="34" charset="0"/>
              <a:buChar char="•"/>
              <a:defRPr/>
            </a:pPr>
            <a:endParaRPr lang="en-CA" altLang="en-US" sz="2800" b="1" dirty="0">
              <a:latin typeface="Calibri" panose="020F0502020204030204" pitchFamily="34" charset="0"/>
              <a:ea typeface="ＭＳ Ｐゴシック" panose="020B0600070205080204" pitchFamily="34" charset="-128"/>
              <a:cs typeface="Calibri" panose="020F0502020204030204" pitchFamily="34" charset="0"/>
            </a:endParaRPr>
          </a:p>
          <a:p>
            <a:pPr marL="612775" indent="-457200">
              <a:buFont typeface="Arial" panose="020B0604020202020204" pitchFamily="34" charset="0"/>
              <a:buChar char="•"/>
              <a:defRPr/>
            </a:pPr>
            <a:r>
              <a:rPr lang="en-CA" altLang="en-US" sz="2800" b="1" dirty="0">
                <a:latin typeface="Calibri" panose="020F0502020204030204" pitchFamily="34" charset="0"/>
                <a:ea typeface="ＭＳ Ｐゴシック" panose="020B0600070205080204" pitchFamily="34" charset="-128"/>
                <a:cs typeface="Calibri" panose="020F0502020204030204" pitchFamily="34" charset="0"/>
              </a:rPr>
              <a:t>Reporting</a:t>
            </a: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 </a:t>
            </a:r>
            <a:r>
              <a:rPr lang="en-CA" altLang="en-US" sz="2800" dirty="0">
                <a:solidFill>
                  <a:srgbClr val="EB8015"/>
                </a:solidFill>
                <a:latin typeface="Calibri" panose="020F0502020204030204" pitchFamily="34" charset="0"/>
                <a:ea typeface="ＭＳ Ｐゴシック" panose="020B0600070205080204" pitchFamily="34" charset="-128"/>
                <a:cs typeface="Calibri" panose="020F0502020204030204" pitchFamily="34" charset="0"/>
              </a:rPr>
              <a:t>– currently considers/displays primary curriculum</a:t>
            </a:r>
          </a:p>
          <a:p>
            <a:pPr marL="1069975" lvl="1" indent="-457200">
              <a:buFont typeface="Arial" panose="020B0604020202020204" pitchFamily="34" charset="0"/>
              <a:buChar char="•"/>
              <a:defRPr/>
            </a:pP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Institutional Reporting Systems </a:t>
            </a:r>
          </a:p>
          <a:p>
            <a:pPr marL="1069975" lvl="1" indent="-457200">
              <a:buFont typeface="Arial" panose="020B0604020202020204" pitchFamily="34" charset="0"/>
              <a:buChar char="•"/>
              <a:defRPr/>
            </a:pP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Headcount/enrolment</a:t>
            </a:r>
            <a:r>
              <a:rPr lang="en-CA" altLang="en-US" sz="2800" dirty="0">
                <a:solidFill>
                  <a:srgbClr val="FFC000"/>
                </a:solidFill>
                <a:latin typeface="Calibri" panose="020F0502020204030204" pitchFamily="34" charset="0"/>
                <a:ea typeface="ＭＳ Ｐゴシック" panose="020B0600070205080204" pitchFamily="34" charset="-128"/>
                <a:cs typeface="Calibri" panose="020F0502020204030204" pitchFamily="34" charset="0"/>
              </a:rPr>
              <a:t> </a:t>
            </a: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 </a:t>
            </a:r>
            <a:endParaRPr lang="en-CA" altLang="en-US" sz="2800" dirty="0">
              <a:solidFill>
                <a:srgbClr val="FFC000"/>
              </a:solidFill>
              <a:latin typeface="Calibri" panose="020F0502020204030204" pitchFamily="34" charset="0"/>
              <a:ea typeface="ＭＳ Ｐゴシック" panose="020B0600070205080204" pitchFamily="34" charset="-128"/>
              <a:cs typeface="Calibri" panose="020F0502020204030204" pitchFamily="34" charset="0"/>
            </a:endParaRPr>
          </a:p>
          <a:p>
            <a:pPr marL="1069975" lvl="1" indent="-457200">
              <a:buFont typeface="Arial" panose="020B0604020202020204" pitchFamily="34" charset="0"/>
              <a:buChar char="•"/>
              <a:defRPr/>
            </a:pP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Operational </a:t>
            </a:r>
          </a:p>
          <a:p>
            <a:pPr marL="1069975" lvl="1" indent="-457200">
              <a:buFont typeface="Arial" panose="020B0604020202020204" pitchFamily="34" charset="0"/>
              <a:buChar char="•"/>
              <a:defRPr/>
            </a:pP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Data feeds to other systems</a:t>
            </a:r>
          </a:p>
        </p:txBody>
      </p:sp>
    </p:spTree>
    <p:extLst>
      <p:ext uri="{BB962C8B-B14F-4D97-AF65-F5344CB8AC3E}">
        <p14:creationId xmlns:p14="http://schemas.microsoft.com/office/powerpoint/2010/main" val="497288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E7736-E7BB-F01A-38B8-5A59F3E13982}"/>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7C22C553-6389-FFDC-61CD-E16594351FE1}"/>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980F8245-67DA-D093-2E73-FA03803F09C3}"/>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8A1FC2A6-45E5-B98D-2289-7EE930235E13}"/>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C2DAADC6-9CAF-2566-F58D-CEB3F46EFEC8}"/>
              </a:ext>
            </a:extLst>
          </p:cNvPr>
          <p:cNvSpPr txBox="1"/>
          <p:nvPr/>
        </p:nvSpPr>
        <p:spPr>
          <a:xfrm>
            <a:off x="1066800" y="800102"/>
            <a:ext cx="16154400" cy="1200329"/>
          </a:xfrm>
          <a:prstGeom prst="rect">
            <a:avLst/>
          </a:prstGeom>
          <a:noFill/>
        </p:spPr>
        <p:txBody>
          <a:bodyPr wrap="square" rtlCol="0">
            <a:spAutoFit/>
          </a:bodyPr>
          <a:lstStyle/>
          <a:p>
            <a:r>
              <a:rPr lang="en-CA" sz="7200" dirty="0">
                <a:solidFill>
                  <a:srgbClr val="006937"/>
                </a:solidFill>
                <a:latin typeface="Open Sans Condensed" pitchFamily="2" charset="0"/>
                <a:ea typeface="Open Sans Condensed" pitchFamily="2" charset="0"/>
                <a:cs typeface="Open Sans Condensed" pitchFamily="2" charset="0"/>
              </a:rPr>
              <a:t>Business Processes that Will Not Work</a:t>
            </a:r>
          </a:p>
        </p:txBody>
      </p:sp>
      <p:sp>
        <p:nvSpPr>
          <p:cNvPr id="4" name="TextBox 5">
            <a:extLst>
              <a:ext uri="{FF2B5EF4-FFF2-40B4-BE49-F238E27FC236}">
                <a16:creationId xmlns:a16="http://schemas.microsoft.com/office/drawing/2014/main" id="{95D19524-C982-EE9C-52B6-DD1FD750EBB9}"/>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87D5A4E4-73A1-A9EF-2769-1C7471958F9C}"/>
              </a:ext>
            </a:extLst>
          </p:cNvPr>
          <p:cNvSpPr txBox="1"/>
          <p:nvPr/>
        </p:nvSpPr>
        <p:spPr>
          <a:xfrm>
            <a:off x="1091184" y="2171700"/>
            <a:ext cx="14987016" cy="954107"/>
          </a:xfrm>
          <a:prstGeom prst="rect">
            <a:avLst/>
          </a:prstGeom>
          <a:noFill/>
        </p:spPr>
        <p:txBody>
          <a:bodyPr wrap="square">
            <a:spAutoFit/>
          </a:bodyPr>
          <a:lstStyle/>
          <a:p>
            <a:pPr marL="0" indent="0">
              <a:buFont typeface="Wingdings" panose="05000000000000000000" pitchFamily="2" charset="2"/>
              <a:buNone/>
              <a:defRPr/>
            </a:pPr>
            <a:r>
              <a:rPr lang="en-CA" altLang="en-US" sz="2800" i="1" dirty="0">
                <a:solidFill>
                  <a:srgbClr val="00B050"/>
                </a:solidFill>
                <a:latin typeface="Calibri" panose="020F0502020204030204" pitchFamily="34" charset="0"/>
                <a:ea typeface="ＭＳ Ｐゴシック" panose="020B0600070205080204" pitchFamily="34" charset="-128"/>
                <a:cs typeface="Calibri" panose="020F0502020204030204" pitchFamily="34" charset="0"/>
              </a:rPr>
              <a:t>Green</a:t>
            </a:r>
            <a:r>
              <a:rPr lang="en-CA" altLang="en-US" sz="2800" i="1" dirty="0">
                <a:latin typeface="Calibri" panose="020F0502020204030204" pitchFamily="34" charset="0"/>
                <a:ea typeface="ＭＳ Ｐゴシック" panose="020B0600070205080204" pitchFamily="34" charset="-128"/>
                <a:cs typeface="Calibri" panose="020F0502020204030204" pitchFamily="34" charset="0"/>
              </a:rPr>
              <a:t> = easy to set up; </a:t>
            </a:r>
            <a:r>
              <a:rPr lang="en-CA" altLang="en-US" sz="2800" i="1" dirty="0">
                <a:solidFill>
                  <a:schemeClr val="accent6">
                    <a:lumMod val="75000"/>
                  </a:schemeClr>
                </a:solidFill>
                <a:latin typeface="Calibri" panose="020F0502020204030204" pitchFamily="34" charset="0"/>
                <a:ea typeface="ＭＳ Ｐゴシック" panose="020B0600070205080204" pitchFamily="34" charset="-128"/>
                <a:cs typeface="Calibri" panose="020F0502020204030204" pitchFamily="34" charset="0"/>
              </a:rPr>
              <a:t>Orange</a:t>
            </a:r>
            <a:r>
              <a:rPr lang="en-CA" altLang="en-US" sz="2800" i="1" dirty="0">
                <a:latin typeface="Calibri" panose="020F0502020204030204" pitchFamily="34" charset="0"/>
                <a:ea typeface="ＭＳ Ｐゴシック" panose="020B0600070205080204" pitchFamily="34" charset="-128"/>
                <a:cs typeface="Calibri" panose="020F0502020204030204" pitchFamily="34" charset="0"/>
              </a:rPr>
              <a:t> = More work (maybe customization); </a:t>
            </a:r>
            <a:r>
              <a:rPr lang="en-CA" altLang="en-US" sz="2800" i="1" dirty="0">
                <a:solidFill>
                  <a:srgbClr val="FF0000"/>
                </a:solidFill>
                <a:latin typeface="Calibri" panose="020F0502020204030204" pitchFamily="34" charset="0"/>
                <a:ea typeface="ＭＳ Ｐゴシック" panose="020B0600070205080204" pitchFamily="34" charset="-128"/>
                <a:cs typeface="Calibri" panose="020F0502020204030204" pitchFamily="34" charset="0"/>
              </a:rPr>
              <a:t>Red</a:t>
            </a:r>
            <a:r>
              <a:rPr lang="en-CA" altLang="en-US" sz="2800" i="1" dirty="0">
                <a:latin typeface="Calibri" panose="020F0502020204030204" pitchFamily="34" charset="0"/>
                <a:ea typeface="ＭＳ Ｐゴシック" panose="020B0600070205080204" pitchFamily="34" charset="-128"/>
                <a:cs typeface="Calibri" panose="020F0502020204030204" pitchFamily="34" charset="0"/>
              </a:rPr>
              <a:t> = does not work</a:t>
            </a:r>
          </a:p>
          <a:p>
            <a:pPr marL="0" indent="0">
              <a:buFont typeface="Wingdings" panose="05000000000000000000" pitchFamily="2" charset="2"/>
              <a:buNone/>
              <a:defRPr/>
            </a:pPr>
            <a:endParaRPr lang="en-CA" altLang="en-US" sz="2800" i="1" dirty="0">
              <a:latin typeface="Calibri" panose="020F0502020204030204" pitchFamily="34" charset="0"/>
              <a:ea typeface="ＭＳ Ｐゴシック" panose="020B0600070205080204" pitchFamily="34" charset="-128"/>
              <a:cs typeface="Calibri" panose="020F0502020204030204" pitchFamily="34" charset="0"/>
            </a:endParaRPr>
          </a:p>
        </p:txBody>
      </p:sp>
      <p:sp>
        <p:nvSpPr>
          <p:cNvPr id="8" name="TextBox 7">
            <a:extLst>
              <a:ext uri="{FF2B5EF4-FFF2-40B4-BE49-F238E27FC236}">
                <a16:creationId xmlns:a16="http://schemas.microsoft.com/office/drawing/2014/main" id="{F84E6692-19D9-A9F5-9B23-237E8E1C09D0}"/>
              </a:ext>
            </a:extLst>
          </p:cNvPr>
          <p:cNvSpPr txBox="1"/>
          <p:nvPr/>
        </p:nvSpPr>
        <p:spPr>
          <a:xfrm>
            <a:off x="1066800" y="2852321"/>
            <a:ext cx="16558248" cy="5262979"/>
          </a:xfrm>
          <a:prstGeom prst="rect">
            <a:avLst/>
          </a:prstGeom>
          <a:noFill/>
        </p:spPr>
        <p:txBody>
          <a:bodyPr wrap="square">
            <a:spAutoFit/>
          </a:bodyPr>
          <a:lstStyle/>
          <a:p>
            <a:pPr marL="342900" indent="-342900">
              <a:buFont typeface="Arial" panose="020B0604020202020204" pitchFamily="34" charset="0"/>
              <a:buChar char="•"/>
              <a:defRPr/>
            </a:pPr>
            <a:r>
              <a:rPr lang="en-CA" altLang="en-US" sz="2800" b="1" dirty="0">
                <a:latin typeface="Calibri" panose="020F0502020204030204" pitchFamily="34" charset="0"/>
                <a:ea typeface="ＭＳ Ｐゴシック" panose="020B0600070205080204" pitchFamily="34" charset="-128"/>
                <a:cs typeface="Calibri" panose="020F0502020204030204" pitchFamily="34" charset="0"/>
              </a:rPr>
              <a:t>General student record</a:t>
            </a:r>
          </a:p>
          <a:p>
            <a:pPr marL="800100" lvl="1" indent="-342900">
              <a:buFont typeface="Arial" panose="020B0604020202020204" pitchFamily="34" charset="0"/>
              <a:buChar char="•"/>
              <a:defRPr/>
            </a:pP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Year in program </a:t>
            </a:r>
            <a:r>
              <a:rPr lang="en-CA" altLang="en-US" sz="2800" dirty="0">
                <a:solidFill>
                  <a:srgbClr val="C00000"/>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not curriculum based; policy decision required</a:t>
            </a:r>
          </a:p>
          <a:p>
            <a:pPr marL="800100" lvl="1" indent="-342900">
              <a:buFont typeface="Arial" panose="020B0604020202020204" pitchFamily="34" charset="0"/>
              <a:buChar char="•"/>
              <a:defRPr/>
            </a:pP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Faculty actions </a:t>
            </a:r>
            <a:r>
              <a:rPr lang="en-CA" altLang="en-US" sz="2800" dirty="0">
                <a:solidFill>
                  <a:srgbClr val="C00000"/>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not curriculum based; policy decision required</a:t>
            </a:r>
          </a:p>
          <a:p>
            <a:pPr lvl="1">
              <a:defRPr/>
            </a:pPr>
            <a:endParaRPr lang="en-CA" altLang="en-US" sz="2800" dirty="0">
              <a:solidFill>
                <a:srgbClr val="C00000"/>
              </a:solidFill>
              <a:latin typeface="Calibri" panose="020F0502020204030204" pitchFamily="34" charset="0"/>
              <a:ea typeface="ＭＳ Ｐゴシック" panose="020B0600070205080204" pitchFamily="34" charset="-128"/>
              <a:cs typeface="Calibri" panose="020F0502020204030204" pitchFamily="34" charset="0"/>
            </a:endParaRPr>
          </a:p>
          <a:p>
            <a:pPr marL="342900" indent="-342900">
              <a:buFont typeface="Arial" panose="020B0604020202020204" pitchFamily="34" charset="0"/>
              <a:buChar char="•"/>
              <a:defRPr/>
            </a:pPr>
            <a:r>
              <a:rPr lang="en-CA" altLang="en-US" sz="2800" b="1" dirty="0">
                <a:latin typeface="Calibri" panose="020F0502020204030204" pitchFamily="34" charset="0"/>
                <a:ea typeface="ＭＳ Ｐゴシック" panose="020B0600070205080204" pitchFamily="34" charset="-128"/>
                <a:cs typeface="Calibri" panose="020F0502020204030204" pitchFamily="34" charset="0"/>
              </a:rPr>
              <a:t>Registration</a:t>
            </a:r>
          </a:p>
          <a:p>
            <a:pPr marL="800100" lvl="1" indent="-342900">
              <a:buFont typeface="Arial" panose="020B0604020202020204" pitchFamily="34" charset="0"/>
              <a:buChar char="•"/>
              <a:defRPr/>
            </a:pP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Time status (FT/PT) </a:t>
            </a:r>
            <a:r>
              <a:rPr lang="en-CA" altLang="en-US" sz="2800" dirty="0">
                <a:solidFill>
                  <a:srgbClr val="C00000"/>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considers only primary curriculum</a:t>
            </a:r>
          </a:p>
          <a:p>
            <a:pPr marL="1257300" lvl="2" indent="-342900">
              <a:buFont typeface="Arial" panose="020B0604020202020204" pitchFamily="34" charset="0"/>
              <a:buChar char="•"/>
              <a:defRPr/>
            </a:pP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Fee assessment, loan eligibility, T2202s, visa compliance, census reporting</a:t>
            </a:r>
          </a:p>
          <a:p>
            <a:pPr marL="800100" lvl="1" indent="-342900">
              <a:buFont typeface="Arial" panose="020B0604020202020204" pitchFamily="34" charset="0"/>
              <a:buChar char="•"/>
              <a:defRPr/>
            </a:pP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Access times </a:t>
            </a:r>
            <a:r>
              <a:rPr lang="en-CA" altLang="en-US" sz="2800" dirty="0">
                <a:solidFill>
                  <a:srgbClr val="C00000"/>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not fully curriculum based; policy decision required</a:t>
            </a:r>
          </a:p>
          <a:p>
            <a:pPr marL="800100" lvl="1" indent="-342900">
              <a:buFont typeface="Arial" panose="020B0604020202020204" pitchFamily="34" charset="0"/>
              <a:buChar char="•"/>
              <a:defRPr/>
            </a:pP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Enrolment eligibility (faculty actions) </a:t>
            </a:r>
            <a:r>
              <a:rPr lang="en-CA" altLang="en-US" sz="2800" dirty="0">
                <a:solidFill>
                  <a:srgbClr val="C00000"/>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not curriculum based so policy decision required</a:t>
            </a:r>
            <a:endParaRPr lang="en-CA" altLang="en-US" sz="2800" dirty="0">
              <a:solidFill>
                <a:srgbClr val="C00000"/>
              </a:solidFill>
              <a:latin typeface="Calibri" panose="020F0502020204030204" pitchFamily="34" charset="0"/>
              <a:ea typeface="ＭＳ Ｐゴシック" panose="020B0600070205080204" pitchFamily="34" charset="-128"/>
              <a:cs typeface="Calibri" panose="020F0502020204030204" pitchFamily="34" charset="0"/>
            </a:endParaRPr>
          </a:p>
          <a:p>
            <a:pPr>
              <a:defRPr/>
            </a:pPr>
            <a:endParaRPr lang="en-CA" altLang="en-US" sz="2800" b="1" dirty="0">
              <a:latin typeface="Calibri" panose="020F0502020204030204" pitchFamily="34" charset="0"/>
              <a:ea typeface="ＭＳ Ｐゴシック" panose="020B0600070205080204" pitchFamily="34" charset="-128"/>
              <a:cs typeface="Calibri" panose="020F0502020204030204" pitchFamily="34" charset="0"/>
            </a:endParaRPr>
          </a:p>
          <a:p>
            <a:pPr marL="342900" indent="-342900">
              <a:buFont typeface="Arial" panose="020B0604020202020204" pitchFamily="34" charset="0"/>
              <a:buChar char="•"/>
              <a:defRPr/>
            </a:pPr>
            <a:r>
              <a:rPr lang="en-CA" altLang="en-US" sz="2800" b="1" dirty="0">
                <a:latin typeface="Calibri" panose="020F0502020204030204" pitchFamily="34" charset="0"/>
                <a:ea typeface="ＭＳ Ｐゴシック" panose="020B0600070205080204" pitchFamily="34" charset="-128"/>
                <a:cs typeface="Calibri" panose="020F0502020204030204" pitchFamily="34" charset="0"/>
              </a:rPr>
              <a:t>Grading</a:t>
            </a:r>
          </a:p>
          <a:p>
            <a:pPr marL="800100" lvl="1" indent="-342900">
              <a:buFont typeface="Arial" panose="020B0604020202020204" pitchFamily="34" charset="0"/>
              <a:buChar char="•"/>
              <a:defRPr/>
            </a:pPr>
            <a:r>
              <a:rPr lang="en-CA" altLang="en-US" sz="2800" dirty="0">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Repeat processing, N-grades, and average calculations </a:t>
            </a:r>
            <a:r>
              <a:rPr lang="en-CA" altLang="en-US" sz="2800" dirty="0">
                <a:solidFill>
                  <a:srgbClr val="C00000"/>
                </a:solidFill>
                <a:latin typeface="Calibri" panose="020F0502020204030204" pitchFamily="34" charset="0"/>
                <a:ea typeface="ＭＳ Ｐゴシック" panose="020B0600070205080204" pitchFamily="34" charset="-128"/>
                <a:cs typeface="Calibri" panose="020F0502020204030204" pitchFamily="34" charset="0"/>
                <a:sym typeface="Wingdings" panose="05000000000000000000" pitchFamily="2" charset="2"/>
              </a:rPr>
              <a:t>– not curriculum based; policy decisions required</a:t>
            </a:r>
            <a:endParaRPr lang="en-CA" altLang="en-US" sz="2800" dirty="0">
              <a:solidFill>
                <a:srgbClr val="C00000"/>
              </a:solidFill>
              <a:latin typeface="Calibri" panose="020F0502020204030204" pitchFamily="34" charset="0"/>
              <a:ea typeface="ＭＳ Ｐゴシック" panose="020B0600070205080204" pitchFamily="34" charset="-128"/>
              <a:cs typeface="Calibri" panose="020F0502020204030204" pitchFamily="34" charset="0"/>
            </a:endParaRPr>
          </a:p>
        </p:txBody>
      </p:sp>
    </p:spTree>
    <p:extLst>
      <p:ext uri="{BB962C8B-B14F-4D97-AF65-F5344CB8AC3E}">
        <p14:creationId xmlns:p14="http://schemas.microsoft.com/office/powerpoint/2010/main" val="2018247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DB167694-2895-D5B6-8BB4-6961531C6743}"/>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102CFD9B-AB4D-BB7F-971A-1BE4BB97B780}"/>
              </a:ext>
            </a:extLst>
          </p:cNvPr>
          <p:cNvSpPr txBox="1"/>
          <p:nvPr/>
        </p:nvSpPr>
        <p:spPr>
          <a:xfrm>
            <a:off x="1066800" y="800102"/>
            <a:ext cx="66294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How to Proceed</a:t>
            </a:r>
          </a:p>
        </p:txBody>
      </p:sp>
      <p:sp>
        <p:nvSpPr>
          <p:cNvPr id="4" name="TextBox 5">
            <a:extLst>
              <a:ext uri="{FF2B5EF4-FFF2-40B4-BE49-F238E27FC236}">
                <a16:creationId xmlns:a16="http://schemas.microsoft.com/office/drawing/2014/main" id="{E8CE5071-9F15-5F58-2494-77EED335C799}"/>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71112E4C-8D8A-829F-7735-428BEB7973CD}"/>
              </a:ext>
            </a:extLst>
          </p:cNvPr>
          <p:cNvSpPr txBox="1"/>
          <p:nvPr/>
        </p:nvSpPr>
        <p:spPr>
          <a:xfrm>
            <a:off x="1066800" y="2123668"/>
            <a:ext cx="16154400" cy="6001643"/>
          </a:xfrm>
          <a:prstGeom prst="rect">
            <a:avLst/>
          </a:prstGeom>
          <a:noFill/>
        </p:spPr>
        <p:txBody>
          <a:bodyPr wrap="square">
            <a:spAutoFit/>
          </a:bodyPr>
          <a:lstStyle/>
          <a:p>
            <a:pPr marL="457200" indent="-457200">
              <a:buFont typeface="Arial" panose="020B0604020202020204" pitchFamily="34" charset="0"/>
              <a:buChar char="•"/>
              <a:defRPr/>
            </a:pPr>
            <a:r>
              <a:rPr lang="en-US" altLang="en-US" sz="3200" b="1" dirty="0">
                <a:latin typeface="Calibri" panose="020F0502020204030204" pitchFamily="34" charset="0"/>
                <a:ea typeface="ＭＳ Ｐゴシック" panose="020B0600070205080204" pitchFamily="34" charset="-128"/>
                <a:cs typeface="Calibri" panose="020F0502020204030204" pitchFamily="34" charset="0"/>
              </a:rPr>
              <a:t>Determine who your stakeholders are.</a:t>
            </a:r>
          </a:p>
          <a:p>
            <a:pPr marL="914400" lvl="1" indent="-457200">
              <a:buFont typeface="Arial" panose="020B0604020202020204" pitchFamily="34" charset="0"/>
              <a:buChar char="•"/>
              <a:defRPr/>
            </a:pPr>
            <a:r>
              <a:rPr lang="en-US" altLang="en-US" sz="3200" dirty="0">
                <a:latin typeface="Calibri" panose="020F0502020204030204" pitchFamily="34" charset="0"/>
                <a:ea typeface="ＭＳ Ｐゴシック" panose="020B0600070205080204" pitchFamily="34" charset="-128"/>
                <a:cs typeface="Calibri" panose="020F0502020204030204" pitchFamily="34" charset="0"/>
              </a:rPr>
              <a:t>Create a stakeholder Registry.</a:t>
            </a:r>
          </a:p>
          <a:p>
            <a:pPr marL="914400" lvl="1" indent="-457200">
              <a:buFont typeface="Arial" panose="020B0604020202020204" pitchFamily="34" charset="0"/>
              <a:buChar char="•"/>
              <a:defRPr/>
            </a:pPr>
            <a:r>
              <a:rPr lang="en-US" altLang="en-US" sz="3200" dirty="0">
                <a:latin typeface="Calibri" panose="020F0502020204030204" pitchFamily="34" charset="0"/>
                <a:ea typeface="ＭＳ Ｐゴシック" panose="020B0600070205080204" pitchFamily="34" charset="-128"/>
                <a:cs typeface="Calibri" panose="020F0502020204030204" pitchFamily="34" charset="0"/>
              </a:rPr>
              <a:t>Present to the stakeholders about concurrent curricula.</a:t>
            </a:r>
          </a:p>
          <a:p>
            <a:pPr marL="1371600" lvl="2" indent="-457200">
              <a:buFont typeface="Arial" panose="020B0604020202020204" pitchFamily="34" charset="0"/>
              <a:buChar char="•"/>
              <a:defRPr/>
            </a:pPr>
            <a:r>
              <a:rPr lang="en-US" altLang="en-US" sz="3200" dirty="0">
                <a:latin typeface="Calibri" panose="020F0502020204030204" pitchFamily="34" charset="0"/>
                <a:ea typeface="ＭＳ Ｐゴシック" panose="020B0600070205080204" pitchFamily="34" charset="-128"/>
                <a:cs typeface="Calibri" panose="020F0502020204030204" pitchFamily="34" charset="0"/>
              </a:rPr>
              <a:t>Stakeholders will be responsible for making key decisions and policy decisions. </a:t>
            </a:r>
          </a:p>
          <a:p>
            <a:pPr marL="914400" lvl="1" indent="-457200">
              <a:buFont typeface="Arial" panose="020B0604020202020204" pitchFamily="34" charset="0"/>
              <a:buChar char="•"/>
              <a:defRPr/>
            </a:pPr>
            <a:r>
              <a:rPr lang="en-US" altLang="en-US" sz="3200" dirty="0">
                <a:latin typeface="Calibri" panose="020F0502020204030204" pitchFamily="34" charset="0"/>
                <a:ea typeface="ＭＳ Ｐゴシック" panose="020B0600070205080204" pitchFamily="34" charset="-128"/>
                <a:cs typeface="Calibri" panose="020F0502020204030204" pitchFamily="34" charset="0"/>
              </a:rPr>
              <a:t>Form a task group.</a:t>
            </a:r>
          </a:p>
          <a:p>
            <a:pPr lvl="1">
              <a:buFont typeface="Wingdings" panose="05000000000000000000" pitchFamily="2" charset="2"/>
              <a:buChar char="q"/>
              <a:defRPr/>
            </a:pPr>
            <a:endParaRPr lang="en-US" altLang="en-US" sz="3200" dirty="0">
              <a:latin typeface="Calibri" panose="020F0502020204030204" pitchFamily="34" charset="0"/>
              <a:ea typeface="ＭＳ Ｐゴシック" panose="020B0600070205080204" pitchFamily="34" charset="-128"/>
              <a:cs typeface="Calibri" panose="020F0502020204030204" pitchFamily="34" charset="0"/>
            </a:endParaRPr>
          </a:p>
          <a:p>
            <a:pPr marL="457200" indent="-457200">
              <a:buFont typeface="Arial" panose="020B0604020202020204" pitchFamily="34" charset="0"/>
              <a:buChar char="•"/>
              <a:defRPr/>
            </a:pPr>
            <a:r>
              <a:rPr lang="en-US" altLang="en-US" sz="3200" b="1" dirty="0">
                <a:latin typeface="Calibri" panose="020F0502020204030204" pitchFamily="34" charset="0"/>
                <a:ea typeface="ＭＳ Ｐゴシック" panose="020B0600070205080204" pitchFamily="34" charset="-128"/>
                <a:cs typeface="Calibri" panose="020F0502020204030204" pitchFamily="34" charset="0"/>
              </a:rPr>
              <a:t>Determine what decisions need to be made</a:t>
            </a:r>
            <a:r>
              <a:rPr lang="en-US" altLang="en-US" sz="3200" dirty="0">
                <a:latin typeface="Calibri" panose="020F0502020204030204" pitchFamily="34" charset="0"/>
                <a:ea typeface="ＭＳ Ｐゴシック" panose="020B0600070205080204" pitchFamily="34" charset="-128"/>
                <a:cs typeface="Calibri" panose="020F0502020204030204" pitchFamily="34" charset="0"/>
              </a:rPr>
              <a:t>.</a:t>
            </a:r>
          </a:p>
          <a:p>
            <a:pPr marL="914400" lvl="1" indent="-457200">
              <a:buFont typeface="Arial" panose="020B0604020202020204" pitchFamily="34" charset="0"/>
              <a:buChar char="•"/>
              <a:defRPr/>
            </a:pPr>
            <a:r>
              <a:rPr lang="en-US" altLang="en-US" sz="3200" dirty="0">
                <a:latin typeface="Calibri" panose="020F0502020204030204" pitchFamily="34" charset="0"/>
                <a:ea typeface="ＭＳ Ｐゴシック" panose="020B0600070205080204" pitchFamily="34" charset="-128"/>
                <a:cs typeface="Calibri" panose="020F0502020204030204" pitchFamily="34" charset="0"/>
              </a:rPr>
              <a:t>Create a decision log.</a:t>
            </a:r>
          </a:p>
          <a:p>
            <a:pPr lvl="1">
              <a:buFont typeface="Wingdings" panose="05000000000000000000" pitchFamily="2" charset="2"/>
              <a:buChar char="q"/>
              <a:defRPr/>
            </a:pPr>
            <a:endParaRPr lang="en-US" altLang="en-US" sz="3200" dirty="0">
              <a:latin typeface="Calibri" panose="020F0502020204030204" pitchFamily="34" charset="0"/>
              <a:ea typeface="ＭＳ Ｐゴシック" panose="020B0600070205080204" pitchFamily="34" charset="-128"/>
              <a:cs typeface="Calibri" panose="020F0502020204030204" pitchFamily="34" charset="0"/>
            </a:endParaRPr>
          </a:p>
          <a:p>
            <a:pPr indent="-457200">
              <a:buFont typeface="Arial" panose="020B0604020202020204" pitchFamily="34" charset="0"/>
              <a:buChar char="•"/>
              <a:defRPr/>
            </a:pPr>
            <a:r>
              <a:rPr lang="en-US" altLang="en-US" sz="3200" b="1" dirty="0">
                <a:latin typeface="Calibri" panose="020F0502020204030204" pitchFamily="34" charset="0"/>
                <a:ea typeface="ＭＳ Ｐゴシック" panose="020B0600070205080204" pitchFamily="34" charset="-128"/>
                <a:cs typeface="Calibri" panose="020F0502020204030204" pitchFamily="34" charset="0"/>
              </a:rPr>
              <a:t>Create a work plan.</a:t>
            </a:r>
          </a:p>
          <a:p>
            <a:pPr lvl="2" indent="-457200">
              <a:buFont typeface="Arial" panose="020B0604020202020204" pitchFamily="34" charset="0"/>
              <a:buChar char="•"/>
              <a:defRPr/>
            </a:pPr>
            <a:r>
              <a:rPr lang="en-US" altLang="en-US" sz="3200" dirty="0">
                <a:latin typeface="Calibri" panose="020F0502020204030204" pitchFamily="34" charset="0"/>
                <a:ea typeface="ＭＳ Ｐゴシック" panose="020B0600070205080204" pitchFamily="34" charset="-128"/>
                <a:cs typeface="Calibri" panose="020F0502020204030204" pitchFamily="34" charset="0"/>
              </a:rPr>
              <a:t>Work through functional areas.</a:t>
            </a:r>
          </a:p>
          <a:p>
            <a:pPr lvl="3" indent="-457200">
              <a:buFont typeface="Arial" panose="020B0604020202020204" pitchFamily="34" charset="0"/>
              <a:buChar char="•"/>
              <a:defRPr/>
            </a:pPr>
            <a:r>
              <a:rPr lang="en-US" altLang="en-US" sz="3200" dirty="0">
                <a:latin typeface="Calibri" panose="020F0502020204030204" pitchFamily="34" charset="0"/>
                <a:ea typeface="ＭＳ Ｐゴシック" panose="020B0600070205080204" pitchFamily="34" charset="-128"/>
                <a:cs typeface="Calibri" panose="020F0502020204030204" pitchFamily="34" charset="0"/>
              </a:rPr>
              <a:t>Analysis, configuration, customizations, testing, documentation, training</a:t>
            </a:r>
          </a:p>
        </p:txBody>
      </p:sp>
    </p:spTree>
    <p:extLst>
      <p:ext uri="{BB962C8B-B14F-4D97-AF65-F5344CB8AC3E}">
        <p14:creationId xmlns:p14="http://schemas.microsoft.com/office/powerpoint/2010/main" val="14484570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768D67-7CB1-E35D-BA71-EAD8F6EA0DFC}"/>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81DE32E9-A02B-5B35-8FA9-6D61FFC1870B}"/>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37393943-44D9-4AB2-64C1-41C6A65F3247}"/>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65A57AD2-86A5-1B6C-46E9-456EA3DD988E}"/>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E1C9237E-0203-106C-247D-B774E8A36B17}"/>
              </a:ext>
            </a:extLst>
          </p:cNvPr>
          <p:cNvSpPr txBox="1"/>
          <p:nvPr/>
        </p:nvSpPr>
        <p:spPr>
          <a:xfrm>
            <a:off x="1066800" y="800102"/>
            <a:ext cx="93726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USask’s Stakeholders</a:t>
            </a:r>
          </a:p>
        </p:txBody>
      </p:sp>
      <p:sp>
        <p:nvSpPr>
          <p:cNvPr id="4" name="TextBox 5">
            <a:extLst>
              <a:ext uri="{FF2B5EF4-FFF2-40B4-BE49-F238E27FC236}">
                <a16:creationId xmlns:a16="http://schemas.microsoft.com/office/drawing/2014/main" id="{6905605B-3BE1-497F-D273-A0A3D329C4CE}"/>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53E83DDE-FC4C-3078-D1E8-26EDB79DD28B}"/>
              </a:ext>
            </a:extLst>
          </p:cNvPr>
          <p:cNvSpPr txBox="1"/>
          <p:nvPr/>
        </p:nvSpPr>
        <p:spPr>
          <a:xfrm>
            <a:off x="1066800" y="2123670"/>
            <a:ext cx="15697200" cy="6124754"/>
          </a:xfrm>
          <a:prstGeom prst="rect">
            <a:avLst/>
          </a:prstGeom>
          <a:noFill/>
        </p:spPr>
        <p:txBody>
          <a:bodyPr wrap="square">
            <a:spAutoFit/>
          </a:bodyPr>
          <a:lstStyle/>
          <a:p>
            <a:pPr marL="342900" indent="-342900">
              <a:buFont typeface="Arial" panose="020B0604020202020204" pitchFamily="34" charset="0"/>
              <a:buChar char="•"/>
              <a:defRPr/>
            </a:pPr>
            <a:r>
              <a:rPr lang="en-US" sz="2800" dirty="0"/>
              <a:t>Students</a:t>
            </a:r>
          </a:p>
          <a:p>
            <a:pPr marL="342900" indent="-342900">
              <a:buFont typeface="Arial" panose="020B0604020202020204" pitchFamily="34" charset="0"/>
              <a:buChar char="•"/>
              <a:defRPr/>
            </a:pPr>
            <a:r>
              <a:rPr lang="en-US" sz="2800" dirty="0"/>
              <a:t>College staff</a:t>
            </a:r>
          </a:p>
          <a:p>
            <a:pPr marL="342900" indent="-342900">
              <a:buFont typeface="Arial" panose="020B0604020202020204" pitchFamily="34" charset="0"/>
              <a:buChar char="•"/>
              <a:defRPr/>
            </a:pPr>
            <a:r>
              <a:rPr lang="en-US" sz="2800" dirty="0"/>
              <a:t>Registrar’s Office</a:t>
            </a:r>
          </a:p>
          <a:p>
            <a:pPr marL="800100" lvl="1" indent="-342900">
              <a:buFont typeface="Arial" panose="020B0604020202020204" pitchFamily="34" charset="0"/>
              <a:buChar char="•"/>
              <a:defRPr/>
            </a:pPr>
            <a:r>
              <a:rPr lang="en-US" sz="2800" dirty="0"/>
              <a:t>Registration, fee assessment, course catalogue, T2202s</a:t>
            </a:r>
          </a:p>
          <a:p>
            <a:pPr marL="342900" indent="-342900">
              <a:buFont typeface="Arial" panose="020B0604020202020204" pitchFamily="34" charset="0"/>
              <a:buChar char="•"/>
              <a:defRPr/>
            </a:pPr>
            <a:r>
              <a:rPr lang="en-US" sz="2800" dirty="0"/>
              <a:t>Admissions &amp; Transfer Credit</a:t>
            </a:r>
          </a:p>
          <a:p>
            <a:pPr marL="342900" indent="-342900">
              <a:buFont typeface="Arial" panose="020B0604020202020204" pitchFamily="34" charset="0"/>
              <a:buChar char="•"/>
              <a:defRPr/>
            </a:pPr>
            <a:r>
              <a:rPr lang="en-US" sz="2800" dirty="0"/>
              <a:t>Student Central </a:t>
            </a:r>
          </a:p>
          <a:p>
            <a:pPr marL="800100" lvl="1" indent="-342900">
              <a:buFont typeface="Arial" panose="020B0604020202020204" pitchFamily="34" charset="0"/>
              <a:buChar char="•"/>
              <a:defRPr/>
            </a:pPr>
            <a:r>
              <a:rPr lang="en-US" sz="2800" dirty="0"/>
              <a:t>Answers students’ questions about registration, student loans, financial appeals, tuition, academic life</a:t>
            </a:r>
          </a:p>
          <a:p>
            <a:pPr marL="342900" indent="-342900">
              <a:buFont typeface="Arial" panose="020B0604020202020204" pitchFamily="34" charset="0"/>
              <a:buChar char="•"/>
              <a:defRPr/>
            </a:pPr>
            <a:r>
              <a:rPr lang="en-US" sz="2800" dirty="0"/>
              <a:t>Student Finance &amp; Awards</a:t>
            </a:r>
          </a:p>
          <a:p>
            <a:pPr marL="342900" indent="-342900">
              <a:buFont typeface="Arial" panose="020B0604020202020204" pitchFamily="34" charset="0"/>
              <a:buChar char="•"/>
              <a:defRPr/>
            </a:pPr>
            <a:r>
              <a:rPr lang="en-US" sz="2800" dirty="0"/>
              <a:t>Information &amp; Communications Technology (ICT)</a:t>
            </a:r>
          </a:p>
          <a:p>
            <a:pPr marL="800100" lvl="1" indent="-342900">
              <a:buFont typeface="Arial" panose="020B0604020202020204" pitchFamily="34" charset="0"/>
              <a:buChar char="•"/>
              <a:defRPr/>
            </a:pPr>
            <a:r>
              <a:rPr lang="en-US" sz="2800" dirty="0"/>
              <a:t>Enterprise Solutions</a:t>
            </a:r>
          </a:p>
          <a:p>
            <a:pPr marL="800100" lvl="1" indent="-342900">
              <a:buFont typeface="Arial" panose="020B0604020202020204" pitchFamily="34" charset="0"/>
              <a:buChar char="•"/>
              <a:defRPr/>
            </a:pPr>
            <a:r>
              <a:rPr lang="en-US" sz="2800" dirty="0"/>
              <a:t>Reporting and Data Services</a:t>
            </a:r>
          </a:p>
          <a:p>
            <a:pPr marL="800100" lvl="1" indent="-342900">
              <a:buFont typeface="Arial" panose="020B0604020202020204" pitchFamily="34" charset="0"/>
              <a:buChar char="•"/>
              <a:defRPr/>
            </a:pPr>
            <a:r>
              <a:rPr lang="en-US" sz="2800" dirty="0"/>
              <a:t>Identity Management and Reporting</a:t>
            </a:r>
          </a:p>
          <a:p>
            <a:pPr marL="800100" lvl="1" indent="-342900">
              <a:buFont typeface="Arial" panose="020B0604020202020204" pitchFamily="34" charset="0"/>
              <a:buChar char="•"/>
              <a:defRPr/>
            </a:pPr>
            <a:r>
              <a:rPr lang="en-US" sz="2800" dirty="0"/>
              <a:t>IT Service Desk</a:t>
            </a:r>
          </a:p>
          <a:p>
            <a:pPr marL="342900" indent="-342900">
              <a:buFont typeface="Arial" panose="020B0604020202020204" pitchFamily="34" charset="0"/>
              <a:buChar char="•"/>
              <a:defRPr/>
            </a:pPr>
            <a:r>
              <a:rPr lang="en-US" sz="2800" dirty="0"/>
              <a:t>Tuition Allocation</a:t>
            </a:r>
          </a:p>
        </p:txBody>
      </p:sp>
    </p:spTree>
    <p:extLst>
      <p:ext uri="{BB962C8B-B14F-4D97-AF65-F5344CB8AC3E}">
        <p14:creationId xmlns:p14="http://schemas.microsoft.com/office/powerpoint/2010/main" val="24584275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4B107-EF00-BE4E-C70A-A0E0B98761BA}"/>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47BA96E5-5C67-A16B-184E-A899E37013B3}"/>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9AF6EFA5-B383-B6F1-581A-DD9816416448}"/>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E36B43B3-66DB-B8B6-21FC-89746007C934}"/>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107567A3-264E-2966-D480-9F13BCF6E2F3}"/>
              </a:ext>
            </a:extLst>
          </p:cNvPr>
          <p:cNvSpPr txBox="1"/>
          <p:nvPr/>
        </p:nvSpPr>
        <p:spPr>
          <a:xfrm>
            <a:off x="1066800" y="800102"/>
            <a:ext cx="78486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Stakeholder Registry</a:t>
            </a:r>
          </a:p>
        </p:txBody>
      </p:sp>
      <p:sp>
        <p:nvSpPr>
          <p:cNvPr id="4" name="TextBox 5">
            <a:extLst>
              <a:ext uri="{FF2B5EF4-FFF2-40B4-BE49-F238E27FC236}">
                <a16:creationId xmlns:a16="http://schemas.microsoft.com/office/drawing/2014/main" id="{6F0CD057-79A6-7656-AB17-AE56018C0CCB}"/>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8E3DBC8D-2E80-B62E-9796-B34F0FAC097B}"/>
              </a:ext>
            </a:extLst>
          </p:cNvPr>
          <p:cNvSpPr txBox="1"/>
          <p:nvPr/>
        </p:nvSpPr>
        <p:spPr>
          <a:xfrm>
            <a:off x="757665" y="2846506"/>
            <a:ext cx="4810443" cy="2554545"/>
          </a:xfrm>
          <a:prstGeom prst="rect">
            <a:avLst/>
          </a:prstGeom>
          <a:noFill/>
        </p:spPr>
        <p:txBody>
          <a:bodyPr wrap="square">
            <a:spAutoFit/>
          </a:bodyPr>
          <a:lstStyle/>
          <a:p>
            <a:pPr marL="342900" indent="-342900">
              <a:buFont typeface="Arial" panose="020B0604020202020204" pitchFamily="34" charset="0"/>
              <a:buChar char="•"/>
              <a:defRPr/>
            </a:pPr>
            <a:r>
              <a:rPr lang="en-US" altLang="en-US" sz="3200" dirty="0">
                <a:latin typeface="Calibri" panose="020F0502020204030204" pitchFamily="34" charset="0"/>
                <a:ea typeface="ＭＳ Ｐゴシック" panose="020B0600070205080204" pitchFamily="34" charset="-128"/>
                <a:cs typeface="Calibri" panose="020F0502020204030204" pitchFamily="34" charset="0"/>
              </a:rPr>
              <a:t>A list of key people from each unit. </a:t>
            </a:r>
          </a:p>
          <a:p>
            <a:pPr>
              <a:defRPr/>
            </a:pPr>
            <a:endParaRPr lang="en-US" altLang="en-US" sz="3200" dirty="0">
              <a:latin typeface="Calibri" panose="020F0502020204030204" pitchFamily="34" charset="0"/>
              <a:ea typeface="ＭＳ Ｐゴシック" panose="020B0600070205080204" pitchFamily="34" charset="-128"/>
              <a:cs typeface="Calibri" panose="020F0502020204030204" pitchFamily="34" charset="0"/>
            </a:endParaRPr>
          </a:p>
          <a:p>
            <a:pPr marL="342900" indent="-342900">
              <a:buFont typeface="Arial" panose="020B0604020202020204" pitchFamily="34" charset="0"/>
              <a:buChar char="•"/>
              <a:defRPr/>
            </a:pPr>
            <a:r>
              <a:rPr lang="en-US" altLang="en-US" sz="3200" dirty="0">
                <a:latin typeface="Calibri" panose="020F0502020204030204" pitchFamily="34" charset="0"/>
                <a:ea typeface="ＭＳ Ｐゴシック" panose="020B0600070205080204" pitchFamily="34" charset="-128"/>
                <a:cs typeface="Calibri" panose="020F0502020204030204" pitchFamily="34" charset="0"/>
              </a:rPr>
              <a:t>We had 45 people on</a:t>
            </a:r>
          </a:p>
          <a:p>
            <a:pPr lvl="1">
              <a:defRPr/>
            </a:pPr>
            <a:r>
              <a:rPr lang="en-US" altLang="en-US" sz="3200" dirty="0">
                <a:latin typeface="Calibri" panose="020F0502020204030204" pitchFamily="34" charset="0"/>
                <a:ea typeface="ＭＳ Ｐゴシック" panose="020B0600070205080204" pitchFamily="34" charset="-128"/>
                <a:cs typeface="Calibri" panose="020F0502020204030204" pitchFamily="34" charset="0"/>
              </a:rPr>
              <a:t> our registry.</a:t>
            </a:r>
            <a:endParaRPr lang="en-US" sz="3200" dirty="0"/>
          </a:p>
        </p:txBody>
      </p:sp>
      <p:pic>
        <p:nvPicPr>
          <p:cNvPr id="5" name="Picture 4">
            <a:extLst>
              <a:ext uri="{FF2B5EF4-FFF2-40B4-BE49-F238E27FC236}">
                <a16:creationId xmlns:a16="http://schemas.microsoft.com/office/drawing/2014/main" id="{01836F48-1086-3CD5-062D-19CCFE25FDB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77243" y="2008677"/>
            <a:ext cx="11984037" cy="626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37003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926852-86A3-7719-56A4-06CBDF31D394}"/>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74357511-CDD2-92E1-F533-E1CB36D278CE}"/>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67B0D5B1-91FD-A4FB-88C3-C157B65A6439}"/>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F826D201-3269-A008-95A6-9B9177864E8A}"/>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33303A47-FCF5-F5F0-8042-C1CF8A09096C}"/>
              </a:ext>
            </a:extLst>
          </p:cNvPr>
          <p:cNvSpPr txBox="1"/>
          <p:nvPr/>
        </p:nvSpPr>
        <p:spPr>
          <a:xfrm>
            <a:off x="1066800" y="800102"/>
            <a:ext cx="108966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Stakeholder Communication</a:t>
            </a:r>
          </a:p>
        </p:txBody>
      </p:sp>
      <p:sp>
        <p:nvSpPr>
          <p:cNvPr id="4" name="TextBox 5">
            <a:extLst>
              <a:ext uri="{FF2B5EF4-FFF2-40B4-BE49-F238E27FC236}">
                <a16:creationId xmlns:a16="http://schemas.microsoft.com/office/drawing/2014/main" id="{8FC7E780-2313-64E7-A26F-502475CF5322}"/>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E1F45F4D-34D0-F9D1-0B6D-74616245B6A6}"/>
              </a:ext>
            </a:extLst>
          </p:cNvPr>
          <p:cNvSpPr txBox="1"/>
          <p:nvPr/>
        </p:nvSpPr>
        <p:spPr>
          <a:xfrm>
            <a:off x="1066800" y="2324100"/>
            <a:ext cx="15392400" cy="5016758"/>
          </a:xfrm>
          <a:prstGeom prst="rect">
            <a:avLst/>
          </a:prstGeom>
          <a:noFill/>
        </p:spPr>
        <p:txBody>
          <a:bodyPr wrap="square">
            <a:spAutoFit/>
          </a:bodyPr>
          <a:lstStyle/>
          <a:p>
            <a:pPr marL="571500" indent="-571500">
              <a:buFont typeface="Arial" panose="020B0604020202020204" pitchFamily="34" charset="0"/>
              <a:buChar char="•"/>
              <a:defRPr/>
            </a:pPr>
            <a:r>
              <a:rPr lang="en-US" altLang="en-US" sz="4000" dirty="0">
                <a:latin typeface="Calibri" panose="020F0502020204030204" pitchFamily="34" charset="0"/>
                <a:ea typeface="ＭＳ Ｐゴシック" panose="020B0600070205080204" pitchFamily="34" charset="-128"/>
                <a:cs typeface="Calibri" panose="020F0502020204030204" pitchFamily="34" charset="0"/>
              </a:rPr>
              <a:t>Create a presentation for your stakeholders to explain what concurrent curricula is.</a:t>
            </a:r>
          </a:p>
          <a:p>
            <a:pPr marL="1028700" lvl="1" indent="-571500">
              <a:buFont typeface="Arial" panose="020B0604020202020204" pitchFamily="34" charset="0"/>
              <a:buChar char="•"/>
              <a:defRPr/>
            </a:pPr>
            <a:r>
              <a:rPr lang="en-US" altLang="en-US" sz="4000" dirty="0">
                <a:latin typeface="Calibri" panose="020F0502020204030204" pitchFamily="34" charset="0"/>
                <a:ea typeface="ＭＳ Ｐゴシック" panose="020B0600070205080204" pitchFamily="34" charset="-128"/>
                <a:cs typeface="Calibri" panose="020F0502020204030204" pitchFamily="34" charset="0"/>
              </a:rPr>
              <a:t>What business processes are affected.</a:t>
            </a:r>
          </a:p>
          <a:p>
            <a:pPr marL="1485900" lvl="2" indent="-571500">
              <a:buFont typeface="Arial" panose="020B0604020202020204" pitchFamily="34" charset="0"/>
              <a:buChar char="•"/>
              <a:defRPr/>
            </a:pPr>
            <a:r>
              <a:rPr lang="en-US" altLang="en-US" sz="4000" dirty="0">
                <a:latin typeface="Calibri" panose="020F0502020204030204" pitchFamily="34" charset="0"/>
                <a:ea typeface="ＭＳ Ｐゴシック" panose="020B0600070205080204" pitchFamily="34" charset="-128"/>
                <a:cs typeface="Calibri" panose="020F0502020204030204" pitchFamily="34" charset="0"/>
              </a:rPr>
              <a:t>What works.</a:t>
            </a:r>
          </a:p>
          <a:p>
            <a:pPr marL="1485900" lvl="2" indent="-571500">
              <a:buFont typeface="Arial" panose="020B0604020202020204" pitchFamily="34" charset="0"/>
              <a:buChar char="•"/>
              <a:defRPr/>
            </a:pPr>
            <a:r>
              <a:rPr lang="en-US" altLang="en-US" sz="4000" dirty="0">
                <a:latin typeface="Calibri" panose="020F0502020204030204" pitchFamily="34" charset="0"/>
                <a:ea typeface="ＭＳ Ｐゴシック" panose="020B0600070205080204" pitchFamily="34" charset="-128"/>
                <a:cs typeface="Calibri" panose="020F0502020204030204" pitchFamily="34" charset="0"/>
              </a:rPr>
              <a:t>What does not work.</a:t>
            </a:r>
          </a:p>
          <a:p>
            <a:pPr lvl="2">
              <a:defRPr/>
            </a:pPr>
            <a:endParaRPr lang="en-US" altLang="en-US" sz="4000" dirty="0">
              <a:latin typeface="Calibri" panose="020F0502020204030204" pitchFamily="34" charset="0"/>
              <a:ea typeface="ＭＳ Ｐゴシック" panose="020B0600070205080204" pitchFamily="34" charset="-128"/>
              <a:cs typeface="Calibri" panose="020F0502020204030204" pitchFamily="34" charset="0"/>
            </a:endParaRPr>
          </a:p>
          <a:p>
            <a:pPr marL="1028700" lvl="1" indent="-571500">
              <a:buFont typeface="Arial" panose="020B0604020202020204" pitchFamily="34" charset="0"/>
              <a:buChar char="•"/>
              <a:defRPr/>
            </a:pPr>
            <a:r>
              <a:rPr lang="en-US" altLang="en-US" sz="4000" dirty="0">
                <a:latin typeface="Calibri" panose="020F0502020204030204" pitchFamily="34" charset="0"/>
                <a:ea typeface="ＭＳ Ｐゴシック" panose="020B0600070205080204" pitchFamily="34" charset="-128"/>
                <a:cs typeface="Calibri" panose="020F0502020204030204" pitchFamily="34" charset="0"/>
              </a:rPr>
              <a:t>Note who will be responsible for the work. </a:t>
            </a:r>
          </a:p>
          <a:p>
            <a:pPr marL="1485900" lvl="2" indent="-571500">
              <a:buFont typeface="Arial" panose="020B0604020202020204" pitchFamily="34" charset="0"/>
              <a:buChar char="•"/>
              <a:defRPr/>
            </a:pPr>
            <a:r>
              <a:rPr lang="en-US" altLang="en-US" sz="4000" dirty="0">
                <a:latin typeface="Calibri" panose="020F0502020204030204" pitchFamily="34" charset="0"/>
                <a:ea typeface="ＭＳ Ｐゴシック" panose="020B0600070205080204" pitchFamily="34" charset="-128"/>
                <a:cs typeface="Calibri" panose="020F0502020204030204" pitchFamily="34" charset="0"/>
              </a:rPr>
              <a:t>Updates to be done by college staff.</a:t>
            </a:r>
          </a:p>
        </p:txBody>
      </p:sp>
    </p:spTree>
    <p:extLst>
      <p:ext uri="{BB962C8B-B14F-4D97-AF65-F5344CB8AC3E}">
        <p14:creationId xmlns:p14="http://schemas.microsoft.com/office/powerpoint/2010/main" val="103859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30358"/>
            <a:ext cx="18288000" cy="10317359"/>
          </a:xfrm>
          <a:custGeom>
            <a:avLst/>
            <a:gdLst/>
            <a:ahLst/>
            <a:cxnLst/>
            <a:rect l="l" t="t" r="r" b="b"/>
            <a:pathLst>
              <a:path w="18288000" h="10317358">
                <a:moveTo>
                  <a:pt x="0" y="0"/>
                </a:moveTo>
                <a:lnTo>
                  <a:pt x="18288000" y="0"/>
                </a:lnTo>
                <a:lnTo>
                  <a:pt x="18288000" y="10317358"/>
                </a:lnTo>
                <a:lnTo>
                  <a:pt x="0" y="10317358"/>
                </a:lnTo>
                <a:lnTo>
                  <a:pt x="0" y="0"/>
                </a:lnTo>
                <a:close/>
              </a:path>
            </a:pathLst>
          </a:custGeom>
          <a:blipFill>
            <a:blip r:embed="rId2"/>
            <a:stretch>
              <a:fillRect t="-83638" r="-117776"/>
            </a:stretch>
          </a:blipFill>
        </p:spPr>
        <p:txBody>
          <a:bodyPr/>
          <a:lstStyle/>
          <a:p>
            <a:endParaRPr lang="en-US" dirty="0">
              <a:latin typeface="Open Sans" panose="020B0606030504020204" pitchFamily="34" charset="0"/>
            </a:endParaRPr>
          </a:p>
        </p:txBody>
      </p:sp>
      <p:sp>
        <p:nvSpPr>
          <p:cNvPr id="15" name="Freeform 3">
            <a:extLst>
              <a:ext uri="{FF2B5EF4-FFF2-40B4-BE49-F238E27FC236}">
                <a16:creationId xmlns:a16="http://schemas.microsoft.com/office/drawing/2014/main" id="{E72450BB-2E07-10A4-48C7-4AB31FFB2BF9}"/>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dirty="0">
              <a:latin typeface="Open Sans" panose="020B0606030504020204" pitchFamily="34" charset="0"/>
            </a:endParaRPr>
          </a:p>
        </p:txBody>
      </p:sp>
      <p:sp>
        <p:nvSpPr>
          <p:cNvPr id="16" name="TextBox 7">
            <a:extLst>
              <a:ext uri="{FF2B5EF4-FFF2-40B4-BE49-F238E27FC236}">
                <a16:creationId xmlns:a16="http://schemas.microsoft.com/office/drawing/2014/main" id="{1F47ABA3-57D8-B6C7-0F23-F1D400146CE0}"/>
              </a:ext>
            </a:extLst>
          </p:cNvPr>
          <p:cNvSpPr txBox="1"/>
          <p:nvPr/>
        </p:nvSpPr>
        <p:spPr>
          <a:xfrm>
            <a:off x="11430000" y="9236453"/>
            <a:ext cx="6195045" cy="406458"/>
          </a:xfrm>
          <a:prstGeom prst="rect">
            <a:avLst/>
          </a:prstGeom>
        </p:spPr>
        <p:txBody>
          <a:bodyPr wrap="square" lIns="0" tIns="0" rIns="0" bIns="0" rtlCol="0" anchor="t">
            <a:spAutoFit/>
          </a:bodyPr>
          <a:lstStyle/>
          <a:p>
            <a:pPr algn="ctr">
              <a:lnSpc>
                <a:spcPts val="3359"/>
              </a:lnSpc>
            </a:pPr>
            <a:r>
              <a:rPr lang="en-US" sz="2400" dirty="0">
                <a:solidFill>
                  <a:schemeClr val="bg1"/>
                </a:solidFill>
                <a:latin typeface="Open Sans Condensed Bold"/>
                <a:ea typeface="Open Sans Condensed Bold"/>
                <a:cs typeface="Open Sans Condensed Bold"/>
                <a:sym typeface="Open Sans Condensed Bold"/>
              </a:rPr>
              <a:t>How to Successfully Implement Concurrent Curricula</a:t>
            </a:r>
          </a:p>
        </p:txBody>
      </p:sp>
      <p:pic>
        <p:nvPicPr>
          <p:cNvPr id="20" name="Picture 19">
            <a:extLst>
              <a:ext uri="{FF2B5EF4-FFF2-40B4-BE49-F238E27FC236}">
                <a16:creationId xmlns:a16="http://schemas.microsoft.com/office/drawing/2014/main" id="{162A8E4E-262A-0231-9C2E-ACF63AB7F5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802" y="9179361"/>
            <a:ext cx="2622743" cy="587301"/>
          </a:xfrm>
          <a:prstGeom prst="rect">
            <a:avLst/>
          </a:prstGeom>
        </p:spPr>
      </p:pic>
      <p:pic>
        <p:nvPicPr>
          <p:cNvPr id="22" name="Picture 21">
            <a:extLst>
              <a:ext uri="{FF2B5EF4-FFF2-40B4-BE49-F238E27FC236}">
                <a16:creationId xmlns:a16="http://schemas.microsoft.com/office/drawing/2014/main" id="{6DEE6535-2EA7-D3CE-3E7D-32EBAC2246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35161" y="9157062"/>
            <a:ext cx="3047999" cy="609600"/>
          </a:xfrm>
          <a:prstGeom prst="rect">
            <a:avLst/>
          </a:prstGeom>
        </p:spPr>
      </p:pic>
      <p:sp>
        <p:nvSpPr>
          <p:cNvPr id="25" name="TextBox 7">
            <a:extLst>
              <a:ext uri="{FF2B5EF4-FFF2-40B4-BE49-F238E27FC236}">
                <a16:creationId xmlns:a16="http://schemas.microsoft.com/office/drawing/2014/main" id="{150D7C81-E1C3-8BE6-B29C-27857C9D6724}"/>
              </a:ext>
            </a:extLst>
          </p:cNvPr>
          <p:cNvSpPr txBox="1"/>
          <p:nvPr/>
        </p:nvSpPr>
        <p:spPr>
          <a:xfrm>
            <a:off x="9679846" y="5052349"/>
            <a:ext cx="5926937" cy="3077766"/>
          </a:xfrm>
          <a:prstGeom prst="rect">
            <a:avLst/>
          </a:prstGeom>
        </p:spPr>
        <p:txBody>
          <a:bodyPr wrap="square" lIns="0" tIns="0" rIns="0" bIns="0" rtlCol="0" anchor="t">
            <a:spAutoFit/>
          </a:bodyPr>
          <a:lstStyle/>
          <a:p>
            <a:pPr algn="r">
              <a:lnSpc>
                <a:spcPts val="4001"/>
              </a:lnSpc>
              <a:spcBef>
                <a:spcPct val="0"/>
              </a:spcBef>
            </a:pPr>
            <a:r>
              <a:rPr lang="en-US" sz="44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Jody Coller</a:t>
            </a:r>
          </a:p>
          <a:p>
            <a:pPr algn="r">
              <a:lnSpc>
                <a:spcPts val="6999"/>
              </a:lnSpc>
              <a:spcBef>
                <a:spcPct val="0"/>
              </a:spcBef>
            </a:pPr>
            <a:r>
              <a:rPr lang="en-US" sz="280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Systems Analyst</a:t>
            </a:r>
          </a:p>
          <a:p>
            <a:pPr algn="r">
              <a:lnSpc>
                <a:spcPts val="6999"/>
              </a:lnSpc>
              <a:spcBef>
                <a:spcPct val="0"/>
              </a:spcBef>
            </a:pPr>
            <a:r>
              <a:rPr lang="en-US" sz="280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Student information Systems</a:t>
            </a:r>
          </a:p>
          <a:p>
            <a:pPr algn="r">
              <a:lnSpc>
                <a:spcPts val="3000"/>
              </a:lnSpc>
              <a:spcBef>
                <a:spcPct val="0"/>
              </a:spcBef>
            </a:pPr>
            <a:r>
              <a:rPr lang="en-US" sz="280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University of Saskatchewan</a:t>
            </a:r>
          </a:p>
          <a:p>
            <a:pPr algn="r">
              <a:lnSpc>
                <a:spcPts val="3000"/>
              </a:lnSpc>
              <a:spcBef>
                <a:spcPct val="0"/>
              </a:spcBef>
            </a:pPr>
            <a:r>
              <a:rPr lang="en-US" sz="24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jody.coller@usask.ca</a:t>
            </a:r>
          </a:p>
        </p:txBody>
      </p:sp>
      <p:sp>
        <p:nvSpPr>
          <p:cNvPr id="26" name="TextBox 25">
            <a:extLst>
              <a:ext uri="{FF2B5EF4-FFF2-40B4-BE49-F238E27FC236}">
                <a16:creationId xmlns:a16="http://schemas.microsoft.com/office/drawing/2014/main" id="{4585522D-3FD2-F7C1-39CC-FF8747FFA6A0}"/>
              </a:ext>
            </a:extLst>
          </p:cNvPr>
          <p:cNvSpPr txBox="1"/>
          <p:nvPr/>
        </p:nvSpPr>
        <p:spPr>
          <a:xfrm>
            <a:off x="914400" y="957882"/>
            <a:ext cx="10287000" cy="2370008"/>
          </a:xfrm>
          <a:prstGeom prst="rect">
            <a:avLst/>
          </a:prstGeom>
          <a:noFill/>
        </p:spPr>
        <p:txBody>
          <a:bodyPr wrap="square" rtlCol="0">
            <a:spAutoFit/>
          </a:bodyPr>
          <a:lstStyle/>
          <a:p>
            <a:r>
              <a:rPr lang="en-US" sz="14801" spc="-300" dirty="0">
                <a:solidFill>
                  <a:schemeClr val="bg1"/>
                </a:solidFill>
                <a:latin typeface="Open Sans Condensed" pitchFamily="2" charset="0"/>
                <a:ea typeface="Open Sans Condensed" pitchFamily="2" charset="0"/>
                <a:cs typeface="Open Sans Condensed" pitchFamily="2" charset="0"/>
              </a:rPr>
              <a:t>Welcome</a:t>
            </a:r>
          </a:p>
        </p:txBody>
      </p:sp>
      <p:cxnSp>
        <p:nvCxnSpPr>
          <p:cNvPr id="27" name="Straight Connector 26">
            <a:extLst>
              <a:ext uri="{FF2B5EF4-FFF2-40B4-BE49-F238E27FC236}">
                <a16:creationId xmlns:a16="http://schemas.microsoft.com/office/drawing/2014/main" id="{79E5C467-6D68-ACA4-676C-4A17B2A1F67C}"/>
              </a:ext>
            </a:extLst>
          </p:cNvPr>
          <p:cNvCxnSpPr/>
          <p:nvPr/>
        </p:nvCxnSpPr>
        <p:spPr>
          <a:xfrm>
            <a:off x="1219200" y="3695700"/>
            <a:ext cx="3048000" cy="0"/>
          </a:xfrm>
          <a:prstGeom prst="line">
            <a:avLst/>
          </a:prstGeom>
          <a:ln w="1778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7">
            <a:extLst>
              <a:ext uri="{FF2B5EF4-FFF2-40B4-BE49-F238E27FC236}">
                <a16:creationId xmlns:a16="http://schemas.microsoft.com/office/drawing/2014/main" id="{7629701F-C248-9DA3-8813-66352D93717E}"/>
              </a:ext>
            </a:extLst>
          </p:cNvPr>
          <p:cNvSpPr txBox="1"/>
          <p:nvPr/>
        </p:nvSpPr>
        <p:spPr>
          <a:xfrm>
            <a:off x="1071692" y="4997485"/>
            <a:ext cx="6389813" cy="3077766"/>
          </a:xfrm>
          <a:prstGeom prst="rect">
            <a:avLst/>
          </a:prstGeom>
        </p:spPr>
        <p:txBody>
          <a:bodyPr wrap="square" lIns="0" tIns="0" rIns="0" bIns="0" rtlCol="0" anchor="t">
            <a:spAutoFit/>
          </a:bodyPr>
          <a:lstStyle/>
          <a:p>
            <a:pPr algn="r">
              <a:lnSpc>
                <a:spcPts val="4001"/>
              </a:lnSpc>
              <a:spcBef>
                <a:spcPct val="0"/>
              </a:spcBef>
            </a:pPr>
            <a:r>
              <a:rPr lang="en-US" sz="44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Rachelle Smith</a:t>
            </a:r>
          </a:p>
          <a:p>
            <a:pPr algn="r">
              <a:lnSpc>
                <a:spcPts val="6999"/>
              </a:lnSpc>
              <a:spcBef>
                <a:spcPct val="0"/>
              </a:spcBef>
            </a:pPr>
            <a:r>
              <a:rPr lang="en-US" sz="280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Functional Analyst </a:t>
            </a:r>
            <a:br>
              <a:rPr lang="en-US" sz="280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br>
            <a:r>
              <a:rPr lang="en-US" sz="280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Student Information Systems</a:t>
            </a:r>
          </a:p>
          <a:p>
            <a:pPr algn="r">
              <a:lnSpc>
                <a:spcPts val="3000"/>
              </a:lnSpc>
              <a:spcBef>
                <a:spcPct val="0"/>
              </a:spcBef>
            </a:pPr>
            <a:r>
              <a:rPr lang="en-US" sz="280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University of Saskatchewan</a:t>
            </a:r>
          </a:p>
          <a:p>
            <a:pPr algn="r">
              <a:lnSpc>
                <a:spcPts val="3000"/>
              </a:lnSpc>
              <a:spcBef>
                <a:spcPct val="0"/>
              </a:spcBef>
            </a:pPr>
            <a:r>
              <a:rPr lang="en-US" sz="24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rachelle.smith@usask.ca</a:t>
            </a:r>
          </a:p>
        </p:txBody>
      </p:sp>
    </p:spTree>
    <p:extLst>
      <p:ext uri="{BB962C8B-B14F-4D97-AF65-F5344CB8AC3E}">
        <p14:creationId xmlns:p14="http://schemas.microsoft.com/office/powerpoint/2010/main" val="36128020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B2352A-EA35-1CE5-82C1-00B623C945AF}"/>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FA0CABEE-CF09-37F1-20B3-A848AA374F16}"/>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429F16D8-034F-9726-EB02-0D45D091181D}"/>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A4D519AD-DF82-80C8-6E0A-139E5B1A609A}"/>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35DE2781-902B-2260-58D4-DD0283468825}"/>
              </a:ext>
            </a:extLst>
          </p:cNvPr>
          <p:cNvSpPr txBox="1"/>
          <p:nvPr/>
        </p:nvSpPr>
        <p:spPr>
          <a:xfrm>
            <a:off x="1066800" y="800102"/>
            <a:ext cx="108966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Form a Task Group</a:t>
            </a:r>
          </a:p>
        </p:txBody>
      </p:sp>
      <p:sp>
        <p:nvSpPr>
          <p:cNvPr id="4" name="TextBox 5">
            <a:extLst>
              <a:ext uri="{FF2B5EF4-FFF2-40B4-BE49-F238E27FC236}">
                <a16:creationId xmlns:a16="http://schemas.microsoft.com/office/drawing/2014/main" id="{1C43366F-8471-D9AE-F88A-1161A076831B}"/>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ABF820DD-076D-A3AE-E039-E2939C9A1191}"/>
              </a:ext>
            </a:extLst>
          </p:cNvPr>
          <p:cNvSpPr txBox="1"/>
          <p:nvPr/>
        </p:nvSpPr>
        <p:spPr>
          <a:xfrm>
            <a:off x="1066800" y="2178189"/>
            <a:ext cx="15392400" cy="6186309"/>
          </a:xfrm>
          <a:prstGeom prst="rect">
            <a:avLst/>
          </a:prstGeom>
          <a:noFill/>
        </p:spPr>
        <p:txBody>
          <a:bodyPr wrap="square">
            <a:spAutoFit/>
          </a:bodyPr>
          <a:lstStyle/>
          <a:p>
            <a:pPr marL="571500" indent="-571500">
              <a:buFont typeface="Arial" panose="020B0604020202020204" pitchFamily="34" charset="0"/>
              <a:buChar char="•"/>
              <a:defRPr/>
            </a:pPr>
            <a:r>
              <a:rPr lang="en-US" altLang="en-US" sz="3600" dirty="0">
                <a:latin typeface="Calibri" panose="020F0502020204030204" pitchFamily="34" charset="0"/>
                <a:ea typeface="ＭＳ Ｐゴシック" panose="020B0600070205080204" pitchFamily="34" charset="-128"/>
                <a:cs typeface="Calibri" panose="020F0502020204030204" pitchFamily="34" charset="0"/>
              </a:rPr>
              <a:t>Meet with representatives from the stakeholder registry.</a:t>
            </a:r>
          </a:p>
          <a:p>
            <a:pPr marL="571500" indent="-571500">
              <a:buFont typeface="Arial" panose="020B0604020202020204" pitchFamily="34" charset="0"/>
              <a:buChar char="•"/>
              <a:defRPr/>
            </a:pPr>
            <a:endParaRPr lang="en-US" altLang="en-US" sz="3600" dirty="0">
              <a:latin typeface="Calibri" panose="020F0502020204030204" pitchFamily="34" charset="0"/>
              <a:ea typeface="ＭＳ Ｐゴシック" panose="020B0600070205080204" pitchFamily="34" charset="-128"/>
              <a:cs typeface="Calibri" panose="020F0502020204030204" pitchFamily="34" charset="0"/>
            </a:endParaRPr>
          </a:p>
          <a:p>
            <a:pPr marL="571500" indent="-571500">
              <a:buFont typeface="Arial" panose="020B0604020202020204" pitchFamily="34" charset="0"/>
              <a:buChar char="•"/>
              <a:defRPr/>
            </a:pPr>
            <a:r>
              <a:rPr lang="en-US" altLang="en-US" sz="3600" dirty="0">
                <a:latin typeface="Calibri" panose="020F0502020204030204" pitchFamily="34" charset="0"/>
                <a:ea typeface="ＭＳ Ｐゴシック" panose="020B0600070205080204" pitchFamily="34" charset="-128"/>
                <a:cs typeface="Calibri" panose="020F0502020204030204" pitchFamily="34" charset="0"/>
              </a:rPr>
              <a:t>Hold regular meetings to discuss business processes and make policy decisions.</a:t>
            </a:r>
          </a:p>
          <a:p>
            <a:pPr marL="1028700" lvl="1" indent="-571500">
              <a:buFont typeface="Arial" panose="020B0604020202020204" pitchFamily="34" charset="0"/>
              <a:buChar char="•"/>
              <a:defRPr/>
            </a:pPr>
            <a:r>
              <a:rPr lang="en-US" altLang="en-US" sz="3600" dirty="0">
                <a:latin typeface="Calibri" panose="020F0502020204030204" pitchFamily="34" charset="0"/>
                <a:ea typeface="ＭＳ Ｐゴシック" panose="020B0600070205080204" pitchFamily="34" charset="-128"/>
                <a:cs typeface="Calibri" panose="020F0502020204030204" pitchFamily="34" charset="0"/>
              </a:rPr>
              <a:t>We met weekly for 3 months.</a:t>
            </a:r>
          </a:p>
          <a:p>
            <a:pPr marL="571500" indent="-571500">
              <a:buFont typeface="Arial" panose="020B0604020202020204" pitchFamily="34" charset="0"/>
              <a:buChar char="•"/>
              <a:defRPr/>
            </a:pPr>
            <a:endParaRPr lang="en-US" altLang="en-US" sz="3600" dirty="0">
              <a:latin typeface="Calibri" panose="020F0502020204030204" pitchFamily="34" charset="0"/>
              <a:ea typeface="ＭＳ Ｐゴシック" panose="020B0600070205080204" pitchFamily="34" charset="-128"/>
              <a:cs typeface="Calibri" panose="020F0502020204030204" pitchFamily="34" charset="0"/>
            </a:endParaRPr>
          </a:p>
          <a:p>
            <a:pPr marL="571500" indent="-571500">
              <a:buFont typeface="Arial" panose="020B0604020202020204" pitchFamily="34" charset="0"/>
              <a:buChar char="•"/>
              <a:defRPr/>
            </a:pPr>
            <a:r>
              <a:rPr lang="en-US" altLang="en-US" sz="3600" dirty="0">
                <a:latin typeface="Calibri" panose="020F0502020204030204" pitchFamily="34" charset="0"/>
                <a:ea typeface="ＭＳ Ｐゴシック" panose="020B0600070205080204" pitchFamily="34" charset="-128"/>
                <a:cs typeface="Calibri" panose="020F0502020204030204" pitchFamily="34" charset="0"/>
              </a:rPr>
              <a:t>Hold smaller group meetings with specific stakeholders as needed.</a:t>
            </a:r>
          </a:p>
          <a:p>
            <a:pPr marL="571500" indent="-571500">
              <a:buFont typeface="Arial" panose="020B0604020202020204" pitchFamily="34" charset="0"/>
              <a:buChar char="•"/>
              <a:defRPr/>
            </a:pPr>
            <a:endParaRPr lang="en-US" altLang="en-US" sz="3600" dirty="0">
              <a:latin typeface="Calibri" panose="020F0502020204030204" pitchFamily="34" charset="0"/>
              <a:ea typeface="ＭＳ Ｐゴシック" panose="020B0600070205080204" pitchFamily="34" charset="-128"/>
              <a:cs typeface="Calibri" panose="020F0502020204030204" pitchFamily="34" charset="0"/>
            </a:endParaRPr>
          </a:p>
          <a:p>
            <a:pPr marL="571500" indent="-571500">
              <a:buFont typeface="Arial" panose="020B0604020202020204" pitchFamily="34" charset="0"/>
              <a:buChar char="•"/>
              <a:defRPr/>
            </a:pPr>
            <a:r>
              <a:rPr lang="en-US" altLang="en-US" sz="3600" dirty="0">
                <a:latin typeface="Calibri" panose="020F0502020204030204" pitchFamily="34" charset="0"/>
                <a:ea typeface="ＭＳ Ｐゴシック" panose="020B0600070205080204" pitchFamily="34" charset="-128"/>
                <a:cs typeface="Calibri" panose="020F0502020204030204" pitchFamily="34" charset="0"/>
              </a:rPr>
              <a:t>Communicate key information with this group.</a:t>
            </a:r>
          </a:p>
          <a:p>
            <a:pPr marL="1028700" lvl="1" indent="-571500">
              <a:buFont typeface="Arial" panose="020B0604020202020204" pitchFamily="34" charset="0"/>
              <a:buChar char="•"/>
              <a:defRPr/>
            </a:pPr>
            <a:r>
              <a:rPr lang="en-US" altLang="en-US" sz="3600" dirty="0">
                <a:latin typeface="Calibri" panose="020F0502020204030204" pitchFamily="34" charset="0"/>
                <a:ea typeface="ＭＳ Ｐゴシック" panose="020B0600070205080204" pitchFamily="34" charset="-128"/>
                <a:cs typeface="Calibri" panose="020F0502020204030204" pitchFamily="34" charset="0"/>
              </a:rPr>
              <a:t>Decisions, status of project, training/demo announcements, implementation, go live.</a:t>
            </a:r>
          </a:p>
        </p:txBody>
      </p:sp>
    </p:spTree>
    <p:extLst>
      <p:ext uri="{BB962C8B-B14F-4D97-AF65-F5344CB8AC3E}">
        <p14:creationId xmlns:p14="http://schemas.microsoft.com/office/powerpoint/2010/main" val="30480574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2D9FA-034C-1596-4290-D93522332312}"/>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0C9575D6-B1DC-5813-41B1-27B4BC952309}"/>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3518AF22-01CD-C09A-710F-2B45DCEE664B}"/>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CE97C237-B38C-14DB-7A08-01B00374B027}"/>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F0FEDE21-E825-364F-73B8-6BA5C6559B5B}"/>
              </a:ext>
            </a:extLst>
          </p:cNvPr>
          <p:cNvSpPr txBox="1"/>
          <p:nvPr/>
        </p:nvSpPr>
        <p:spPr>
          <a:xfrm>
            <a:off x="1066800" y="800102"/>
            <a:ext cx="82296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Create a Decision Log</a:t>
            </a:r>
          </a:p>
        </p:txBody>
      </p:sp>
      <p:sp>
        <p:nvSpPr>
          <p:cNvPr id="4" name="TextBox 5">
            <a:extLst>
              <a:ext uri="{FF2B5EF4-FFF2-40B4-BE49-F238E27FC236}">
                <a16:creationId xmlns:a16="http://schemas.microsoft.com/office/drawing/2014/main" id="{02AB6C93-6A19-F9CD-66D3-9A852F9A58D1}"/>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pic>
        <p:nvPicPr>
          <p:cNvPr id="5" name="Picture 2">
            <a:extLst>
              <a:ext uri="{FF2B5EF4-FFF2-40B4-BE49-F238E27FC236}">
                <a16:creationId xmlns:a16="http://schemas.microsoft.com/office/drawing/2014/main" id="{47EC9751-EC5E-DF90-7CC2-469F02E8F2D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9800" y="2905575"/>
            <a:ext cx="13411200" cy="5378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2FD8B331-4C29-E4D4-4388-765CD58C05A3}"/>
              </a:ext>
            </a:extLst>
          </p:cNvPr>
          <p:cNvSpPr txBox="1"/>
          <p:nvPr/>
        </p:nvSpPr>
        <p:spPr>
          <a:xfrm>
            <a:off x="1295400" y="2010594"/>
            <a:ext cx="9272016" cy="830997"/>
          </a:xfrm>
          <a:prstGeom prst="rect">
            <a:avLst/>
          </a:prstGeom>
          <a:noFill/>
        </p:spPr>
        <p:txBody>
          <a:bodyPr wrap="square">
            <a:spAutoFit/>
          </a:bodyPr>
          <a:lstStyle/>
          <a:p>
            <a:pPr marL="342900" indent="-342900">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A list of decisions required for every business process.</a:t>
            </a:r>
          </a:p>
          <a:p>
            <a:pPr marL="800100" lvl="1" indent="-342900">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We had nearly 140 decisions on our decision log.</a:t>
            </a:r>
          </a:p>
        </p:txBody>
      </p:sp>
    </p:spTree>
    <p:extLst>
      <p:ext uri="{BB962C8B-B14F-4D97-AF65-F5344CB8AC3E}">
        <p14:creationId xmlns:p14="http://schemas.microsoft.com/office/powerpoint/2010/main" val="10531109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E29F5A-ABB8-A0D8-1B88-EC96995FD1C4}"/>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5B5E2225-18F6-B684-7FC0-3F5620CBFDA5}"/>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07E30C0E-5413-4D17-F8E8-93F50CDB1664}"/>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768CBBC2-5387-643F-133D-63DE92D50827}"/>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30C9ED55-6945-93E9-A72C-FBFDB57E5D40}"/>
              </a:ext>
            </a:extLst>
          </p:cNvPr>
          <p:cNvSpPr txBox="1"/>
          <p:nvPr/>
        </p:nvSpPr>
        <p:spPr>
          <a:xfrm>
            <a:off x="1066800" y="647700"/>
            <a:ext cx="66294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Policy Decisions</a:t>
            </a:r>
          </a:p>
        </p:txBody>
      </p:sp>
      <p:sp>
        <p:nvSpPr>
          <p:cNvPr id="4" name="TextBox 5">
            <a:extLst>
              <a:ext uri="{FF2B5EF4-FFF2-40B4-BE49-F238E27FC236}">
                <a16:creationId xmlns:a16="http://schemas.microsoft.com/office/drawing/2014/main" id="{1DE24F2D-67C3-F894-F204-C6A965279C31}"/>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09E0ABF1-0614-EC11-B332-15D859D806F0}"/>
              </a:ext>
            </a:extLst>
          </p:cNvPr>
          <p:cNvSpPr txBox="1"/>
          <p:nvPr/>
        </p:nvSpPr>
        <p:spPr>
          <a:xfrm>
            <a:off x="1066800" y="1908393"/>
            <a:ext cx="16154400" cy="6740307"/>
          </a:xfrm>
          <a:prstGeom prst="rect">
            <a:avLst/>
          </a:prstGeom>
          <a:noFill/>
        </p:spPr>
        <p:txBody>
          <a:bodyPr wrap="square">
            <a:spAutoFit/>
          </a:bodyPr>
          <a:lstStyle/>
          <a:p>
            <a:pPr marL="457200" indent="-457200">
              <a:buFont typeface="Arial" panose="020B0604020202020204" pitchFamily="34" charset="0"/>
              <a:buChar char="•"/>
              <a:defRPr/>
            </a:pPr>
            <a:r>
              <a:rPr lang="en-CA" altLang="en-US" sz="2400" b="1" dirty="0">
                <a:latin typeface="Calibri" panose="020F0502020204030204" pitchFamily="34" charset="0"/>
                <a:ea typeface="ＭＳ Ｐゴシック" panose="020B0600070205080204" pitchFamily="34" charset="-128"/>
                <a:cs typeface="Calibri" panose="020F0502020204030204" pitchFamily="34" charset="0"/>
              </a:rPr>
              <a:t>What combinations of level/college/program will be allowed?</a:t>
            </a:r>
          </a:p>
          <a:p>
            <a:pPr marL="457200" indent="-457200">
              <a:buFont typeface="Arial" panose="020B0604020202020204" pitchFamily="34" charset="0"/>
              <a:buChar char="•"/>
              <a:defRPr/>
            </a:pPr>
            <a:endParaRPr lang="en-CA" altLang="en-US" sz="2400" b="1" dirty="0">
              <a:latin typeface="Calibri" panose="020F0502020204030204" pitchFamily="34" charset="0"/>
              <a:ea typeface="ＭＳ Ｐゴシック" panose="020B0600070205080204" pitchFamily="34" charset="-128"/>
              <a:cs typeface="Calibri" panose="020F0502020204030204" pitchFamily="34" charset="0"/>
            </a:endParaRPr>
          </a:p>
          <a:p>
            <a:pPr marL="457200" indent="-457200">
              <a:buFont typeface="Arial" panose="020B0604020202020204" pitchFamily="34" charset="0"/>
              <a:buChar char="•"/>
              <a:defRPr/>
            </a:pPr>
            <a:r>
              <a:rPr lang="en-CA" altLang="en-US" sz="2400" b="1" dirty="0">
                <a:latin typeface="Calibri" panose="020F0502020204030204" pitchFamily="34" charset="0"/>
                <a:ea typeface="ＭＳ Ｐゴシック" panose="020B0600070205080204" pitchFamily="34" charset="-128"/>
                <a:cs typeface="Calibri" panose="020F0502020204030204" pitchFamily="34" charset="0"/>
              </a:rPr>
              <a:t>Which curriculum should be the primary curriculum?</a:t>
            </a:r>
          </a:p>
          <a:p>
            <a:pPr marL="914400" lvl="1" indent="-457200">
              <a:buFont typeface="Arial" panose="020B0604020202020204" pitchFamily="34" charset="0"/>
              <a:buChar char="•"/>
              <a:defRPr/>
            </a:pPr>
            <a:r>
              <a:rPr lang="en-CA" altLang="en-US" sz="2400" dirty="0">
                <a:latin typeface="Calibri" panose="020F0502020204030204" pitchFamily="34" charset="0"/>
                <a:ea typeface="ＭＳ Ｐゴシック" panose="020B0600070205080204" pitchFamily="34" charset="-128"/>
                <a:cs typeface="Calibri" panose="020F0502020204030204" pitchFamily="34" charset="0"/>
              </a:rPr>
              <a:t>How will the relative priority of multiple curricula be determined?</a:t>
            </a:r>
          </a:p>
          <a:p>
            <a:pPr marL="914400" lvl="1" indent="-457200">
              <a:buFont typeface="Arial" panose="020B0604020202020204" pitchFamily="34" charset="0"/>
              <a:buChar char="•"/>
              <a:defRPr/>
            </a:pPr>
            <a:endParaRPr lang="en-CA" altLang="en-US" sz="2400" b="1" dirty="0">
              <a:latin typeface="Calibri" panose="020F0502020204030204" pitchFamily="34" charset="0"/>
              <a:ea typeface="ＭＳ Ｐゴシック" panose="020B0600070205080204" pitchFamily="34" charset="-128"/>
              <a:cs typeface="Calibri" panose="020F0502020204030204" pitchFamily="34" charset="0"/>
            </a:endParaRPr>
          </a:p>
          <a:p>
            <a:pPr marL="457200" indent="-457200">
              <a:buFont typeface="Arial" panose="020B0604020202020204" pitchFamily="34" charset="0"/>
              <a:buChar char="•"/>
              <a:defRPr/>
            </a:pPr>
            <a:r>
              <a:rPr lang="en-CA" altLang="en-US" sz="2400" b="1" dirty="0">
                <a:latin typeface="Calibri" panose="020F0502020204030204" pitchFamily="34" charset="0"/>
                <a:ea typeface="ＭＳ Ｐゴシック" panose="020B0600070205080204" pitchFamily="34" charset="-128"/>
                <a:cs typeface="Calibri" panose="020F0502020204030204" pitchFamily="34" charset="0"/>
              </a:rPr>
              <a:t>How many active concurrent curriculum will be allowed?</a:t>
            </a:r>
          </a:p>
          <a:p>
            <a:pPr marL="914400" lvl="1" indent="-457200">
              <a:buFont typeface="Arial" panose="020B0604020202020204" pitchFamily="34" charset="0"/>
              <a:buChar char="•"/>
              <a:defRPr/>
            </a:pPr>
            <a:r>
              <a:rPr lang="en-CA" altLang="en-US" sz="2400" dirty="0">
                <a:latin typeface="Calibri" panose="020F0502020204030204" pitchFamily="34" charset="0"/>
                <a:ea typeface="ＭＳ Ｐゴシック" panose="020B0600070205080204" pitchFamily="34" charset="-128"/>
                <a:cs typeface="Calibri" panose="020F0502020204030204" pitchFamily="34" charset="0"/>
              </a:rPr>
              <a:t>Should we increase the allowable number of majors, minors and concentrations?</a:t>
            </a:r>
          </a:p>
          <a:p>
            <a:pPr marL="457200" indent="-457200">
              <a:buFont typeface="Arial" panose="020B0604020202020204" pitchFamily="34" charset="0"/>
              <a:buChar char="•"/>
              <a:defRPr/>
            </a:pPr>
            <a:endParaRPr lang="en-CA" altLang="en-US" sz="2400" b="1" dirty="0">
              <a:latin typeface="Calibri" panose="020F0502020204030204" pitchFamily="34" charset="0"/>
              <a:ea typeface="ＭＳ Ｐゴシック" panose="020B0600070205080204" pitchFamily="34" charset="-128"/>
              <a:cs typeface="Calibri" panose="020F0502020204030204" pitchFamily="34" charset="0"/>
            </a:endParaRPr>
          </a:p>
          <a:p>
            <a:pPr marL="457200" indent="-457200">
              <a:buFont typeface="Arial" panose="020B0604020202020204" pitchFamily="34" charset="0"/>
              <a:buChar char="•"/>
              <a:defRPr/>
            </a:pPr>
            <a:r>
              <a:rPr lang="en-CA" altLang="en-US" sz="2400" b="1" dirty="0">
                <a:latin typeface="Calibri" panose="020F0502020204030204" pitchFamily="34" charset="0"/>
                <a:ea typeface="ＭＳ Ｐゴシック" panose="020B0600070205080204" pitchFamily="34" charset="-128"/>
                <a:cs typeface="Calibri" panose="020F0502020204030204" pitchFamily="34" charset="0"/>
              </a:rPr>
              <a:t>Will the student have to be admitted to a secondary curriculum?</a:t>
            </a:r>
          </a:p>
          <a:p>
            <a:pPr marL="457200" indent="-457200">
              <a:buFont typeface="Arial" panose="020B0604020202020204" pitchFamily="34" charset="0"/>
              <a:buChar char="•"/>
              <a:defRPr/>
            </a:pPr>
            <a:endParaRPr lang="en-CA" altLang="en-US" sz="2400" b="1" dirty="0">
              <a:latin typeface="Calibri" panose="020F0502020204030204" pitchFamily="34" charset="0"/>
              <a:ea typeface="ＭＳ Ｐゴシック" panose="020B0600070205080204" pitchFamily="34" charset="-128"/>
              <a:cs typeface="Calibri" panose="020F0502020204030204" pitchFamily="34" charset="0"/>
            </a:endParaRPr>
          </a:p>
          <a:p>
            <a:pPr marL="457200" indent="-457200">
              <a:buFont typeface="Arial" panose="020B0604020202020204" pitchFamily="34" charset="0"/>
              <a:buChar char="•"/>
              <a:defRPr/>
            </a:pPr>
            <a:r>
              <a:rPr lang="en-CA" altLang="en-US" sz="2400" b="1" dirty="0">
                <a:latin typeface="Calibri" panose="020F0502020204030204" pitchFamily="34" charset="0"/>
                <a:ea typeface="ＭＳ Ｐゴシック" panose="020B0600070205080204" pitchFamily="34" charset="-128"/>
                <a:cs typeface="Calibri" panose="020F0502020204030204" pitchFamily="34" charset="0"/>
              </a:rPr>
              <a:t>Will an admission application fee need to be assessed?</a:t>
            </a:r>
          </a:p>
          <a:p>
            <a:pPr marL="457200" indent="-457200">
              <a:buFont typeface="Arial" panose="020B0604020202020204" pitchFamily="34" charset="0"/>
              <a:buChar char="•"/>
              <a:defRPr/>
            </a:pPr>
            <a:endParaRPr lang="en-CA" altLang="en-US" sz="2400" b="1" dirty="0">
              <a:latin typeface="Calibri" panose="020F0502020204030204" pitchFamily="34" charset="0"/>
              <a:ea typeface="ＭＳ Ｐゴシック" panose="020B0600070205080204" pitchFamily="34" charset="-128"/>
              <a:cs typeface="Calibri" panose="020F0502020204030204" pitchFamily="34" charset="0"/>
            </a:endParaRPr>
          </a:p>
          <a:p>
            <a:pPr marL="457200" indent="-457200">
              <a:buFont typeface="Arial" panose="020B0604020202020204" pitchFamily="34" charset="0"/>
              <a:buChar char="•"/>
              <a:defRPr/>
            </a:pPr>
            <a:r>
              <a:rPr lang="en-CA" altLang="en-US" sz="2400" b="1" dirty="0">
                <a:latin typeface="Calibri" panose="020F0502020204030204" pitchFamily="34" charset="0"/>
                <a:ea typeface="ＭＳ Ｐゴシック" panose="020B0600070205080204" pitchFamily="34" charset="-128"/>
                <a:cs typeface="Calibri" panose="020F0502020204030204" pitchFamily="34" charset="0"/>
              </a:rPr>
              <a:t>How will the non-curricula related processes be handled?</a:t>
            </a:r>
          </a:p>
          <a:p>
            <a:pPr marL="914400" lvl="1" indent="-457200">
              <a:buFont typeface="Arial" panose="020B0604020202020204" pitchFamily="34" charset="0"/>
              <a:buChar char="•"/>
              <a:defRPr/>
            </a:pPr>
            <a:r>
              <a:rPr lang="en-CA" altLang="en-US" sz="2400" dirty="0">
                <a:latin typeface="Calibri" panose="020F0502020204030204" pitchFamily="34" charset="0"/>
                <a:ea typeface="ＭＳ Ｐゴシック" panose="020B0600070205080204" pitchFamily="34" charset="-128"/>
                <a:cs typeface="Calibri" panose="020F0502020204030204" pitchFamily="34" charset="0"/>
              </a:rPr>
              <a:t>Faculty actions/enrolment eligibility, repeat indicators, year in program</a:t>
            </a:r>
          </a:p>
          <a:p>
            <a:pPr marL="457200" indent="-457200">
              <a:buFont typeface="Arial" panose="020B0604020202020204" pitchFamily="34" charset="0"/>
              <a:buChar char="•"/>
              <a:defRPr/>
            </a:pPr>
            <a:endParaRPr lang="en-CA" altLang="en-US" sz="2400" b="1" dirty="0">
              <a:latin typeface="Calibri" panose="020F0502020204030204" pitchFamily="34" charset="0"/>
              <a:ea typeface="ＭＳ Ｐゴシック" panose="020B0600070205080204" pitchFamily="34" charset="-128"/>
              <a:cs typeface="Calibri" panose="020F0502020204030204" pitchFamily="34" charset="0"/>
            </a:endParaRPr>
          </a:p>
          <a:p>
            <a:pPr marL="457200" indent="-457200">
              <a:buFont typeface="Arial" panose="020B0604020202020204" pitchFamily="34" charset="0"/>
              <a:buChar char="•"/>
              <a:defRPr/>
            </a:pPr>
            <a:r>
              <a:rPr lang="en-US" altLang="en-US" sz="2400" b="1" dirty="0">
                <a:latin typeface="Calibri" panose="020F0502020204030204" pitchFamily="34" charset="0"/>
                <a:ea typeface="ＭＳ Ｐゴシック" panose="020B0600070205080204" pitchFamily="34" charset="-128"/>
                <a:cs typeface="Calibri" panose="020F0502020204030204" pitchFamily="34" charset="0"/>
              </a:rPr>
              <a:t>How will tuition allocation be affected?</a:t>
            </a:r>
          </a:p>
          <a:p>
            <a:pPr marL="457200" indent="-457200">
              <a:buFont typeface="Arial" panose="020B0604020202020204" pitchFamily="34" charset="0"/>
              <a:buChar char="•"/>
              <a:defRPr/>
            </a:pPr>
            <a:endParaRPr lang="en-US" altLang="en-US" sz="2400" b="1" dirty="0">
              <a:latin typeface="Calibri" panose="020F0502020204030204" pitchFamily="34" charset="0"/>
              <a:ea typeface="ＭＳ Ｐゴシック" panose="020B0600070205080204" pitchFamily="34" charset="-128"/>
              <a:cs typeface="Calibri" panose="020F0502020204030204" pitchFamily="34" charset="0"/>
            </a:endParaRPr>
          </a:p>
          <a:p>
            <a:pPr marL="457200" indent="-457200">
              <a:buFont typeface="Arial" panose="020B0604020202020204" pitchFamily="34" charset="0"/>
              <a:buChar char="•"/>
              <a:defRPr/>
            </a:pPr>
            <a:r>
              <a:rPr lang="en-US" altLang="en-US" sz="2400" b="1" dirty="0">
                <a:latin typeface="Calibri" panose="020F0502020204030204" pitchFamily="34" charset="0"/>
                <a:ea typeface="ＭＳ Ｐゴシック" panose="020B0600070205080204" pitchFamily="34" charset="-128"/>
                <a:cs typeface="Calibri" panose="020F0502020204030204" pitchFamily="34" charset="0"/>
              </a:rPr>
              <a:t>Will change be on a go-forward basis only or will we need to retroactively update curriculum records?</a:t>
            </a:r>
            <a:endParaRPr lang="en-CA" altLang="en-US" sz="2400" b="1" dirty="0">
              <a:latin typeface="Calibri" panose="020F0502020204030204" pitchFamily="34" charset="0"/>
              <a:ea typeface="ＭＳ Ｐゴシック" panose="020B0600070205080204" pitchFamily="34" charset="-128"/>
              <a:cs typeface="Calibri" panose="020F0502020204030204" pitchFamily="34" charset="0"/>
            </a:endParaRPr>
          </a:p>
        </p:txBody>
      </p:sp>
    </p:spTree>
    <p:extLst>
      <p:ext uri="{BB962C8B-B14F-4D97-AF65-F5344CB8AC3E}">
        <p14:creationId xmlns:p14="http://schemas.microsoft.com/office/powerpoint/2010/main" val="28006117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8C6EEC-C54A-E90B-BA99-79243ED30E23}"/>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5B781C19-15B2-A2ED-5961-576E75368B34}"/>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96C544A0-2F5A-CFB2-EC62-00687B452BC2}"/>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F8211229-31D8-FC6C-9CDA-B464F7797A90}"/>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0708DC21-541B-ED10-D534-8EEFD39C0FAD}"/>
              </a:ext>
            </a:extLst>
          </p:cNvPr>
          <p:cNvSpPr txBox="1"/>
          <p:nvPr/>
        </p:nvSpPr>
        <p:spPr>
          <a:xfrm>
            <a:off x="1066800" y="647700"/>
            <a:ext cx="72390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Create a Work Plan</a:t>
            </a:r>
          </a:p>
        </p:txBody>
      </p:sp>
      <p:sp>
        <p:nvSpPr>
          <p:cNvPr id="4" name="TextBox 5">
            <a:extLst>
              <a:ext uri="{FF2B5EF4-FFF2-40B4-BE49-F238E27FC236}">
                <a16:creationId xmlns:a16="http://schemas.microsoft.com/office/drawing/2014/main" id="{304A89C8-C9D9-196C-F692-32940EC4E8D3}"/>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116908E8-EEEB-44B1-A705-9C0A4890DDED}"/>
              </a:ext>
            </a:extLst>
          </p:cNvPr>
          <p:cNvSpPr txBox="1"/>
          <p:nvPr/>
        </p:nvSpPr>
        <p:spPr>
          <a:xfrm>
            <a:off x="1066800" y="2019300"/>
            <a:ext cx="16558248" cy="830997"/>
          </a:xfrm>
          <a:prstGeom prst="rect">
            <a:avLst/>
          </a:prstGeom>
          <a:noFill/>
        </p:spPr>
        <p:txBody>
          <a:bodyPr wrap="square">
            <a:spAutoFit/>
          </a:bodyPr>
          <a:lstStyle/>
          <a:p>
            <a:pPr marL="342900" indent="-342900">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List all tasks required to implement concurrent curricula, working through the functional areas: (analysis, configuration, technical changes, testing, documentation, training)</a:t>
            </a:r>
          </a:p>
        </p:txBody>
      </p:sp>
      <p:pic>
        <p:nvPicPr>
          <p:cNvPr id="7" name="Content Placeholder 4">
            <a:extLst>
              <a:ext uri="{FF2B5EF4-FFF2-40B4-BE49-F238E27FC236}">
                <a16:creationId xmlns:a16="http://schemas.microsoft.com/office/drawing/2014/main" id="{641C24E6-D6CB-F3CD-3851-060B0ABF545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a:xfrm>
            <a:off x="2819400" y="3162300"/>
            <a:ext cx="12239646" cy="5101007"/>
          </a:xfrm>
          <a:prstGeom prst="rect">
            <a:avLst/>
          </a:prstGeom>
        </p:spPr>
      </p:pic>
    </p:spTree>
    <p:extLst>
      <p:ext uri="{BB962C8B-B14F-4D97-AF65-F5344CB8AC3E}">
        <p14:creationId xmlns:p14="http://schemas.microsoft.com/office/powerpoint/2010/main" val="37775485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5DF8C6-0463-2A6E-FA20-E3F473FAD6B2}"/>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BC7D5C92-A05D-2118-8F64-5790FC5A2B73}"/>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916B989C-69AD-EAE5-1D21-16B534D1EB2E}"/>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571A25AD-EFEE-BBE7-2B70-7D46A9DF1669}"/>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A3F809F7-B729-18CE-D383-53BF2E49730B}"/>
              </a:ext>
            </a:extLst>
          </p:cNvPr>
          <p:cNvSpPr txBox="1"/>
          <p:nvPr/>
        </p:nvSpPr>
        <p:spPr>
          <a:xfrm>
            <a:off x="1066800" y="800102"/>
            <a:ext cx="113538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Key USask Business Decisions</a:t>
            </a:r>
          </a:p>
        </p:txBody>
      </p:sp>
      <p:sp>
        <p:nvSpPr>
          <p:cNvPr id="4" name="TextBox 5">
            <a:extLst>
              <a:ext uri="{FF2B5EF4-FFF2-40B4-BE49-F238E27FC236}">
                <a16:creationId xmlns:a16="http://schemas.microsoft.com/office/drawing/2014/main" id="{129B4C34-1BD6-14C6-4A9A-E771D91AACD0}"/>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22D75388-7BC2-2BA1-252F-A80B2E129D74}"/>
              </a:ext>
            </a:extLst>
          </p:cNvPr>
          <p:cNvSpPr txBox="1"/>
          <p:nvPr/>
        </p:nvSpPr>
        <p:spPr>
          <a:xfrm>
            <a:off x="1066800" y="2095500"/>
            <a:ext cx="16154400" cy="6986528"/>
          </a:xfrm>
          <a:prstGeom prst="rect">
            <a:avLst/>
          </a:prstGeom>
          <a:noFill/>
        </p:spPr>
        <p:txBody>
          <a:bodyPr wrap="square">
            <a:spAutoFit/>
          </a:bodyPr>
          <a:lstStyle/>
          <a:p>
            <a:pPr marL="457200" indent="-457200">
              <a:buFont typeface="Arial" panose="020B0604020202020204" pitchFamily="34" charset="0"/>
              <a:buChar char="•"/>
              <a:defRPr/>
            </a:pPr>
            <a:r>
              <a:rPr lang="en-US" sz="2800" b="1" dirty="0"/>
              <a:t>Partial implementation of concurrent curricula to rollout end of May 2025.</a:t>
            </a:r>
          </a:p>
          <a:p>
            <a:pPr marL="914400" lvl="1" indent="-457200">
              <a:buFont typeface="Arial" panose="020B0604020202020204" pitchFamily="34" charset="0"/>
              <a:buChar char="•"/>
              <a:defRPr/>
            </a:pPr>
            <a:r>
              <a:rPr lang="en-CA" sz="2800" dirty="0"/>
              <a:t>Degree level program + non-degree program </a:t>
            </a:r>
          </a:p>
          <a:p>
            <a:pPr marL="914400" lvl="1" indent="-457200">
              <a:buFont typeface="Arial" panose="020B0604020202020204" pitchFamily="34" charset="0"/>
              <a:buChar char="•"/>
              <a:defRPr/>
            </a:pPr>
            <a:r>
              <a:rPr lang="en-US" sz="2800" dirty="0"/>
              <a:t>Degree level program + certificate program (GS or UG) </a:t>
            </a:r>
          </a:p>
          <a:p>
            <a:pPr marL="914400" lvl="1" indent="-457200">
              <a:buFont typeface="Arial" panose="020B0604020202020204" pitchFamily="34" charset="0"/>
              <a:buChar char="•"/>
              <a:defRPr/>
            </a:pPr>
            <a:r>
              <a:rPr lang="en-CA" sz="2800" dirty="0"/>
              <a:t>Multiple certificate programs </a:t>
            </a:r>
          </a:p>
          <a:p>
            <a:pPr marL="914400" lvl="1" indent="-457200">
              <a:buFont typeface="Arial" panose="020B0604020202020204" pitchFamily="34" charset="0"/>
              <a:buChar char="•"/>
              <a:defRPr/>
            </a:pPr>
            <a:r>
              <a:rPr lang="en-US" sz="2800" dirty="0"/>
              <a:t>Multiple Arts and Science degree level programs </a:t>
            </a:r>
          </a:p>
          <a:p>
            <a:pPr marL="1371600" lvl="2" indent="-457200">
              <a:buFont typeface="Arial" panose="020B0604020202020204" pitchFamily="34" charset="0"/>
              <a:buChar char="•"/>
              <a:defRPr/>
            </a:pPr>
            <a:r>
              <a:rPr lang="en-US" sz="2800" dirty="0"/>
              <a:t> Note: these combinations can cross colleges and levels. </a:t>
            </a:r>
          </a:p>
          <a:p>
            <a:pPr marL="457200" indent="-457200">
              <a:buFont typeface="Arial" panose="020B0604020202020204" pitchFamily="34" charset="0"/>
              <a:buChar char="•"/>
              <a:defRPr/>
            </a:pPr>
            <a:r>
              <a:rPr lang="en-US" altLang="en-US" sz="2800" b="1" dirty="0">
                <a:latin typeface="Calibri" panose="020F0502020204030204" pitchFamily="34" charset="0"/>
                <a:ea typeface="ＭＳ Ｐゴシック" panose="020B0600070205080204" pitchFamily="34" charset="-128"/>
                <a:cs typeface="Calibri" panose="020F0502020204030204" pitchFamily="34" charset="0"/>
              </a:rPr>
              <a:t>Approval to follow multiple programs concurrently</a:t>
            </a:r>
            <a:r>
              <a:rPr lang="en-US" altLang="en-US" sz="2800" dirty="0">
                <a:latin typeface="Calibri" panose="020F0502020204030204" pitchFamily="34" charset="0"/>
                <a:ea typeface="ＭＳ Ｐゴシック" panose="020B0600070205080204" pitchFamily="34" charset="-128"/>
                <a:cs typeface="Calibri" panose="020F0502020204030204" pitchFamily="34" charset="0"/>
              </a:rPr>
              <a:t>.</a:t>
            </a:r>
          </a:p>
          <a:p>
            <a:pPr marL="914400" lvl="1" indent="-457200">
              <a:buFont typeface="Arial" panose="020B0604020202020204" pitchFamily="34" charset="0"/>
              <a:buChar char="•"/>
              <a:defRPr/>
            </a:pPr>
            <a:r>
              <a:rPr lang="en-US" altLang="en-US" sz="2800" dirty="0">
                <a:latin typeface="Calibri" panose="020F0502020204030204" pitchFamily="34" charset="0"/>
                <a:ea typeface="ＭＳ Ｐゴシック" panose="020B0600070205080204" pitchFamily="34" charset="-128"/>
                <a:cs typeface="Calibri" panose="020F0502020204030204" pitchFamily="34" charset="0"/>
              </a:rPr>
              <a:t>Non-degree programs – apply for admission. </a:t>
            </a:r>
          </a:p>
          <a:p>
            <a:pPr marL="914400" lvl="1" indent="-457200">
              <a:buFont typeface="Arial" panose="020B0604020202020204" pitchFamily="34" charset="0"/>
              <a:buChar char="•"/>
              <a:defRPr/>
            </a:pPr>
            <a:r>
              <a:rPr lang="en-CA" altLang="en-US" sz="2800" dirty="0">
                <a:latin typeface="Calibri" panose="020F0502020204030204" pitchFamily="34" charset="0"/>
                <a:ea typeface="ＭＳ Ｐゴシック" panose="020B0600070205080204" pitchFamily="34" charset="-128"/>
                <a:cs typeface="Calibri" panose="020F0502020204030204" pitchFamily="34" charset="0"/>
              </a:rPr>
              <a:t>Certificates:</a:t>
            </a:r>
          </a:p>
          <a:p>
            <a:pPr marL="1371600" lvl="2" indent="-457200">
              <a:buFont typeface="Arial" panose="020B0604020202020204" pitchFamily="34" charset="0"/>
              <a:buChar char="•"/>
              <a:defRPr/>
            </a:pPr>
            <a:r>
              <a:rPr lang="en-US" altLang="en-US" sz="2800" dirty="0">
                <a:latin typeface="Calibri" panose="020F0502020204030204" pitchFamily="34" charset="0"/>
                <a:ea typeface="ＭＳ Ｐゴシック" panose="020B0600070205080204" pitchFamily="34" charset="-128"/>
                <a:cs typeface="Calibri" panose="020F0502020204030204" pitchFamily="34" charset="0"/>
              </a:rPr>
              <a:t>Arts and Science certificate – student would need to talk to an advisor.</a:t>
            </a:r>
          </a:p>
          <a:p>
            <a:pPr marL="1371600" lvl="2" indent="-457200">
              <a:buFont typeface="Arial" panose="020B0604020202020204" pitchFamily="34" charset="0"/>
              <a:buChar char="•"/>
              <a:defRPr/>
            </a:pPr>
            <a:r>
              <a:rPr lang="en-US" altLang="en-US" sz="2800" dirty="0">
                <a:latin typeface="Calibri" panose="020F0502020204030204" pitchFamily="34" charset="0"/>
                <a:ea typeface="ＭＳ Ｐゴシック" panose="020B0600070205080204" pitchFamily="34" charset="-128"/>
                <a:cs typeface="Calibri" panose="020F0502020204030204" pitchFamily="34" charset="0"/>
              </a:rPr>
              <a:t>Non-Arts and Science certificate – student would need to apply for admission. A question on the application asks if the program is in addition to the program they are currently pursuing.</a:t>
            </a:r>
          </a:p>
          <a:p>
            <a:pPr marL="914400" lvl="1" indent="-457200">
              <a:buFont typeface="Arial" panose="020B0604020202020204" pitchFamily="34" charset="0"/>
              <a:buChar char="•"/>
              <a:defRPr/>
            </a:pPr>
            <a:r>
              <a:rPr lang="en-US" altLang="en-US" sz="2800" dirty="0">
                <a:latin typeface="Calibri" panose="020F0502020204030204" pitchFamily="34" charset="0"/>
                <a:ea typeface="ＭＳ Ｐゴシック" panose="020B0600070205080204" pitchFamily="34" charset="-128"/>
                <a:cs typeface="Calibri" panose="020F0502020204030204" pitchFamily="34" charset="0"/>
              </a:rPr>
              <a:t>Arts and Science degree level program:</a:t>
            </a:r>
          </a:p>
          <a:p>
            <a:pPr marL="1371600" lvl="2" indent="-457200">
              <a:buFont typeface="Arial" panose="020B0604020202020204" pitchFamily="34" charset="0"/>
              <a:buChar char="•"/>
              <a:defRPr/>
            </a:pPr>
            <a:r>
              <a:rPr lang="en-US" altLang="en-US" sz="2800" dirty="0">
                <a:latin typeface="Calibri" panose="020F0502020204030204" pitchFamily="34" charset="0"/>
                <a:ea typeface="ＭＳ Ｐゴシック" panose="020B0600070205080204" pitchFamily="34" charset="-128"/>
                <a:cs typeface="Calibri" panose="020F0502020204030204" pitchFamily="34" charset="0"/>
              </a:rPr>
              <a:t>Only if the student’s primary program is an AR program. Student would need to talk to an AR advisor. </a:t>
            </a:r>
          </a:p>
          <a:p>
            <a:pPr marL="0" indent="0">
              <a:buNone/>
            </a:pPr>
            <a:endParaRPr lang="en-US" sz="2800" dirty="0"/>
          </a:p>
        </p:txBody>
      </p:sp>
    </p:spTree>
    <p:extLst>
      <p:ext uri="{BB962C8B-B14F-4D97-AF65-F5344CB8AC3E}">
        <p14:creationId xmlns:p14="http://schemas.microsoft.com/office/powerpoint/2010/main" val="570437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3C8458-8CA4-70E2-B94A-3FCB53EDA6F6}"/>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9D071768-7CCF-9C5C-3C0A-326F3774C08F}"/>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74BC34E4-85F2-1965-A81E-4E96D8E7FC3A}"/>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15B46ADD-59AB-3ABA-23FB-AB3D1F24A95D}"/>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6F69470E-896F-EDA1-6265-C4F54066A591}"/>
              </a:ext>
            </a:extLst>
          </p:cNvPr>
          <p:cNvSpPr txBox="1"/>
          <p:nvPr/>
        </p:nvSpPr>
        <p:spPr>
          <a:xfrm>
            <a:off x="1066800" y="800102"/>
            <a:ext cx="151638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Key USask Business Decisions Continued</a:t>
            </a:r>
          </a:p>
        </p:txBody>
      </p:sp>
      <p:sp>
        <p:nvSpPr>
          <p:cNvPr id="4" name="TextBox 5">
            <a:extLst>
              <a:ext uri="{FF2B5EF4-FFF2-40B4-BE49-F238E27FC236}">
                <a16:creationId xmlns:a16="http://schemas.microsoft.com/office/drawing/2014/main" id="{1C87B700-394D-82DB-BBE2-BB50FC6D4C74}"/>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38671FB6-6B33-5AAF-9DAD-08B71920790F}"/>
              </a:ext>
            </a:extLst>
          </p:cNvPr>
          <p:cNvSpPr txBox="1"/>
          <p:nvPr/>
        </p:nvSpPr>
        <p:spPr>
          <a:xfrm>
            <a:off x="1066800" y="2095500"/>
            <a:ext cx="16154400" cy="6555641"/>
          </a:xfrm>
          <a:prstGeom prst="rect">
            <a:avLst/>
          </a:prstGeom>
          <a:noFill/>
        </p:spPr>
        <p:txBody>
          <a:bodyPr wrap="square">
            <a:spAutoFit/>
          </a:bodyPr>
          <a:lstStyle/>
          <a:p>
            <a:pPr marL="457200" indent="-457200">
              <a:buFont typeface="Arial" panose="020B0604020202020204" pitchFamily="34" charset="0"/>
              <a:buChar char="•"/>
              <a:defRPr/>
            </a:pPr>
            <a:r>
              <a:rPr lang="en-US" sz="2800" b="1" dirty="0"/>
              <a:t>Number of allowable active concurrent curricula.</a:t>
            </a:r>
          </a:p>
          <a:p>
            <a:pPr marL="914400" lvl="1" indent="-457200">
              <a:buFont typeface="Arial" panose="020B0604020202020204" pitchFamily="34" charset="0"/>
              <a:buChar char="•"/>
              <a:defRPr/>
            </a:pPr>
            <a:r>
              <a:rPr lang="en-US" sz="2800" dirty="0"/>
              <a:t>Maximum of 6 programs per term. </a:t>
            </a:r>
          </a:p>
          <a:p>
            <a:pPr marL="457200" indent="-457200">
              <a:buFont typeface="Arial" panose="020B0604020202020204" pitchFamily="34" charset="0"/>
              <a:buChar char="•"/>
              <a:defRPr/>
            </a:pPr>
            <a:r>
              <a:rPr lang="en-US" sz="2800" b="1" dirty="0"/>
              <a:t>Number of allowable majors, minors, or concentrations (per program). </a:t>
            </a:r>
          </a:p>
          <a:p>
            <a:pPr marL="914400" lvl="1" indent="-457200">
              <a:buFont typeface="Arial" panose="020B0604020202020204" pitchFamily="34" charset="0"/>
              <a:buChar char="•"/>
              <a:defRPr/>
            </a:pPr>
            <a:r>
              <a:rPr lang="en-US" sz="2800" dirty="0"/>
              <a:t>Majors – 2, Minors – 2, Concentrations - 6 </a:t>
            </a:r>
          </a:p>
          <a:p>
            <a:pPr marL="457200" indent="-457200">
              <a:buFont typeface="Arial" panose="020B0604020202020204" pitchFamily="34" charset="0"/>
              <a:buChar char="•"/>
              <a:defRPr/>
            </a:pPr>
            <a:r>
              <a:rPr lang="en-US" sz="2800" b="1" dirty="0"/>
              <a:t>The order in which programs should appear on the student’s curricular record (primary vs secondary): </a:t>
            </a:r>
          </a:p>
          <a:p>
            <a:pPr marL="971550" lvl="1" indent="-514350">
              <a:buFont typeface="+mj-lt"/>
              <a:buAutoNum type="arabicPeriod"/>
              <a:defRPr/>
            </a:pPr>
            <a:r>
              <a:rPr lang="en-US" sz="2800" dirty="0"/>
              <a:t>Non-degree level programs will always be secondary over GS or UG level programs. </a:t>
            </a:r>
          </a:p>
          <a:p>
            <a:pPr marL="971550" lvl="1" indent="-514350">
              <a:buFont typeface="+mj-lt"/>
              <a:buAutoNum type="arabicPeriod"/>
              <a:defRPr/>
            </a:pPr>
            <a:r>
              <a:rPr lang="en-US" sz="2800" dirty="0"/>
              <a:t>Certificate programs will always be secondary over degree level programs. </a:t>
            </a:r>
          </a:p>
          <a:p>
            <a:pPr marL="971550" lvl="1" indent="-514350">
              <a:buFont typeface="+mj-lt"/>
              <a:buAutoNum type="arabicPeriod"/>
              <a:defRPr/>
            </a:pPr>
            <a:r>
              <a:rPr lang="en-US" sz="2800" dirty="0"/>
              <a:t>If multiple certificates or multiple degree level programs - longest program primary.</a:t>
            </a:r>
          </a:p>
          <a:p>
            <a:pPr marL="971550" lvl="1" indent="-514350">
              <a:buFont typeface="+mj-lt"/>
              <a:buAutoNum type="arabicPeriod"/>
              <a:defRPr/>
            </a:pPr>
            <a:r>
              <a:rPr lang="en-US" sz="2800" dirty="0"/>
              <a:t>Same program length - Level determines primary (graduate, then undergraduate, then non-degree) </a:t>
            </a:r>
          </a:p>
          <a:p>
            <a:pPr marL="971550" lvl="1" indent="-514350">
              <a:buFont typeface="+mj-lt"/>
              <a:buAutoNum type="arabicPeriod"/>
              <a:defRPr/>
            </a:pPr>
            <a:r>
              <a:rPr lang="en-US" sz="2800" dirty="0"/>
              <a:t>Same length and level: </a:t>
            </a:r>
          </a:p>
          <a:p>
            <a:pPr marL="1371600" lvl="2" indent="-457200">
              <a:buFont typeface="Arial" panose="020B0604020202020204" pitchFamily="34" charset="0"/>
              <a:buChar char="•"/>
              <a:defRPr/>
            </a:pPr>
            <a:r>
              <a:rPr lang="en-US" sz="2800" dirty="0"/>
              <a:t>Multiple certificate programs of same length and level - First admitted is primary </a:t>
            </a:r>
          </a:p>
          <a:p>
            <a:pPr marL="1371600" lvl="2" indent="-457200">
              <a:buFont typeface="Arial" panose="020B0604020202020204" pitchFamily="34" charset="0"/>
              <a:buChar char="•"/>
              <a:defRPr/>
            </a:pPr>
            <a:r>
              <a:rPr lang="en-US" sz="2800" dirty="0"/>
              <a:t>Multiple degree programs of same length and level (Arts and Science programs only) - Primary curriculum is decided by college. </a:t>
            </a:r>
          </a:p>
          <a:p>
            <a:pPr marL="457200" indent="-457200">
              <a:buFont typeface="Arial" panose="020B0604020202020204" pitchFamily="34" charset="0"/>
              <a:buChar char="•"/>
              <a:defRPr/>
            </a:pPr>
            <a:r>
              <a:rPr lang="en-US" sz="2800" b="1" dirty="0"/>
              <a:t>Adding secondary curricula to students’ records to be done manually by college staff.</a:t>
            </a:r>
          </a:p>
          <a:p>
            <a:pPr marL="0" indent="0">
              <a:buNone/>
            </a:pPr>
            <a:endParaRPr lang="en-US" sz="2800" dirty="0"/>
          </a:p>
        </p:txBody>
      </p:sp>
    </p:spTree>
    <p:extLst>
      <p:ext uri="{BB962C8B-B14F-4D97-AF65-F5344CB8AC3E}">
        <p14:creationId xmlns:p14="http://schemas.microsoft.com/office/powerpoint/2010/main" val="5608954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C3257-8F88-288D-33F8-39796A8B4BAF}"/>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CC45F8C7-F1F9-28C7-82EE-37BC61FC21D2}"/>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168E843F-2B0A-309A-1375-162269491FCB}"/>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35607DF7-AA25-5943-1A74-6FA801E1E2C8}"/>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ADEB752F-8806-F5DD-CA49-201E97158215}"/>
              </a:ext>
            </a:extLst>
          </p:cNvPr>
          <p:cNvSpPr txBox="1"/>
          <p:nvPr/>
        </p:nvSpPr>
        <p:spPr>
          <a:xfrm>
            <a:off x="1066800" y="800102"/>
            <a:ext cx="151638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Key USask Business Decisions Continued</a:t>
            </a:r>
          </a:p>
        </p:txBody>
      </p:sp>
      <p:sp>
        <p:nvSpPr>
          <p:cNvPr id="4" name="TextBox 5">
            <a:extLst>
              <a:ext uri="{FF2B5EF4-FFF2-40B4-BE49-F238E27FC236}">
                <a16:creationId xmlns:a16="http://schemas.microsoft.com/office/drawing/2014/main" id="{3D00418E-7B78-C021-299E-C2AD3EEB3F9C}"/>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D1B04715-5724-E8DA-1757-C271CA1CE79B}"/>
              </a:ext>
            </a:extLst>
          </p:cNvPr>
          <p:cNvSpPr txBox="1"/>
          <p:nvPr/>
        </p:nvSpPr>
        <p:spPr>
          <a:xfrm>
            <a:off x="1066800" y="2095500"/>
            <a:ext cx="16154400" cy="6124754"/>
          </a:xfrm>
          <a:prstGeom prst="rect">
            <a:avLst/>
          </a:prstGeom>
          <a:noFill/>
        </p:spPr>
        <p:txBody>
          <a:bodyPr wrap="square">
            <a:spAutoFit/>
          </a:bodyPr>
          <a:lstStyle/>
          <a:p>
            <a:pPr marL="457200" indent="-457200">
              <a:buFont typeface="Arial" panose="020B0604020202020204" pitchFamily="34" charset="0"/>
              <a:buChar char="•"/>
              <a:defRPr/>
            </a:pPr>
            <a:r>
              <a:rPr lang="en-US" sz="2800" b="1" dirty="0"/>
              <a:t>The following business rules/processes will continue to rely on the primary curriculum:</a:t>
            </a:r>
          </a:p>
          <a:p>
            <a:pPr marL="914400" lvl="1" indent="-457200">
              <a:buFont typeface="Arial" panose="020B0604020202020204" pitchFamily="34" charset="0"/>
              <a:buChar char="•"/>
              <a:defRPr/>
            </a:pPr>
            <a:r>
              <a:rPr lang="en-US" sz="2800" dirty="0"/>
              <a:t>Classification (Year in Program)</a:t>
            </a:r>
          </a:p>
          <a:p>
            <a:pPr marL="914400" lvl="1" indent="-457200">
              <a:buFont typeface="Arial" panose="020B0604020202020204" pitchFamily="34" charset="0"/>
              <a:buChar char="•"/>
              <a:defRPr/>
            </a:pPr>
            <a:r>
              <a:rPr lang="en-US" sz="2800" dirty="0"/>
              <a:t>Student Type</a:t>
            </a:r>
          </a:p>
          <a:p>
            <a:pPr marL="914400" lvl="1" indent="-457200">
              <a:buFont typeface="Arial" panose="020B0604020202020204" pitchFamily="34" charset="0"/>
              <a:buChar char="•"/>
              <a:defRPr/>
            </a:pPr>
            <a:r>
              <a:rPr lang="en-US" sz="2800" dirty="0"/>
              <a:t>Time Ticketing (Registration access times)</a:t>
            </a:r>
          </a:p>
          <a:p>
            <a:pPr marL="914400" lvl="1" indent="-457200">
              <a:buFont typeface="Arial" panose="020B0604020202020204" pitchFamily="34" charset="0"/>
              <a:buChar char="•"/>
              <a:defRPr/>
            </a:pPr>
            <a:r>
              <a:rPr lang="en-US" sz="2800" dirty="0"/>
              <a:t>Learning Communities</a:t>
            </a:r>
          </a:p>
          <a:p>
            <a:pPr marL="914400" lvl="1" indent="-457200">
              <a:buFont typeface="Arial" panose="020B0604020202020204" pitchFamily="34" charset="0"/>
              <a:buChar char="•"/>
              <a:defRPr/>
            </a:pPr>
            <a:r>
              <a:rPr lang="en-US" sz="2800" dirty="0"/>
              <a:t>Time Status Calculation (FT/PT) </a:t>
            </a:r>
          </a:p>
          <a:p>
            <a:pPr marL="914400" lvl="1" indent="-457200">
              <a:buFont typeface="Arial" panose="020B0604020202020204" pitchFamily="34" charset="0"/>
              <a:buChar char="•"/>
              <a:defRPr/>
            </a:pPr>
            <a:r>
              <a:rPr lang="en-US" sz="2800" dirty="0"/>
              <a:t>Min/max hours (credits) – can be manually overridden if needed</a:t>
            </a:r>
          </a:p>
          <a:p>
            <a:pPr marL="914400" lvl="1" indent="-457200">
              <a:buFont typeface="Arial" panose="020B0604020202020204" pitchFamily="34" charset="0"/>
              <a:buChar char="•"/>
              <a:defRPr/>
            </a:pPr>
            <a:r>
              <a:rPr lang="en-US" sz="2800" dirty="0"/>
              <a:t>STM college Declaration</a:t>
            </a:r>
          </a:p>
          <a:p>
            <a:pPr marL="914400" lvl="1" indent="-457200">
              <a:buFont typeface="Arial" panose="020B0604020202020204" pitchFamily="34" charset="0"/>
              <a:buChar char="•"/>
              <a:defRPr/>
            </a:pPr>
            <a:r>
              <a:rPr lang="en-US" sz="2800" dirty="0"/>
              <a:t>Confirmation of Enrolment</a:t>
            </a:r>
          </a:p>
          <a:p>
            <a:pPr marL="914400" lvl="1" indent="-457200">
              <a:buFont typeface="Arial" panose="020B0604020202020204" pitchFamily="34" charset="0"/>
              <a:buChar char="•"/>
              <a:defRPr/>
            </a:pPr>
            <a:r>
              <a:rPr lang="en-US" sz="2800" dirty="0"/>
              <a:t>Repeat processing</a:t>
            </a:r>
          </a:p>
          <a:p>
            <a:pPr marL="914400" lvl="1" indent="-457200">
              <a:buFont typeface="Arial" panose="020B0604020202020204" pitchFamily="34" charset="0"/>
              <a:buChar char="•"/>
              <a:defRPr/>
            </a:pPr>
            <a:r>
              <a:rPr lang="en-US" sz="2800" dirty="0"/>
              <a:t>Student loans</a:t>
            </a:r>
          </a:p>
          <a:p>
            <a:pPr marL="914400" lvl="1" indent="-457200">
              <a:buFont typeface="Arial" panose="020B0604020202020204" pitchFamily="34" charset="0"/>
              <a:buChar char="•"/>
              <a:defRPr/>
            </a:pPr>
            <a:r>
              <a:rPr lang="en-US" sz="2800" dirty="0"/>
              <a:t>T2202</a:t>
            </a:r>
          </a:p>
          <a:p>
            <a:pPr marL="914400" lvl="1" indent="-457200">
              <a:buFont typeface="Arial" panose="020B0604020202020204" pitchFamily="34" charset="0"/>
              <a:buChar char="•"/>
              <a:defRPr/>
            </a:pPr>
            <a:r>
              <a:rPr lang="en-US" sz="2800" dirty="0"/>
              <a:t>Graduate Services – committees and progress reports.</a:t>
            </a:r>
          </a:p>
          <a:p>
            <a:pPr marL="0" indent="0">
              <a:buNone/>
            </a:pPr>
            <a:endParaRPr lang="en-US" sz="2800" dirty="0"/>
          </a:p>
        </p:txBody>
      </p:sp>
    </p:spTree>
    <p:extLst>
      <p:ext uri="{BB962C8B-B14F-4D97-AF65-F5344CB8AC3E}">
        <p14:creationId xmlns:p14="http://schemas.microsoft.com/office/powerpoint/2010/main" val="34953625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C0852-481F-81A1-0C45-9EE2DE3D9004}"/>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11139782-CCF7-26C4-312D-5287009ABD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88000" cy="8296505"/>
          </a:xfrm>
          <a:prstGeom prst="rect">
            <a:avLst/>
          </a:prstGeom>
        </p:spPr>
      </p:pic>
      <p:sp>
        <p:nvSpPr>
          <p:cNvPr id="10" name="Freeform 4">
            <a:extLst>
              <a:ext uri="{FF2B5EF4-FFF2-40B4-BE49-F238E27FC236}">
                <a16:creationId xmlns:a16="http://schemas.microsoft.com/office/drawing/2014/main" id="{69A2978E-B28A-32BE-FD7F-1C2FAD822BA5}"/>
              </a:ext>
            </a:extLst>
          </p:cNvPr>
          <p:cNvSpPr/>
          <p:nvPr/>
        </p:nvSpPr>
        <p:spPr>
          <a:xfrm>
            <a:off x="10972800" y="0"/>
            <a:ext cx="6012000" cy="8298000"/>
          </a:xfrm>
          <a:custGeom>
            <a:avLst/>
            <a:gdLst/>
            <a:ahLst/>
            <a:cxnLst/>
            <a:rect l="l" t="t" r="r" b="b"/>
            <a:pathLst>
              <a:path w="18355604" h="8609710">
                <a:moveTo>
                  <a:pt x="0" y="0"/>
                </a:moveTo>
                <a:lnTo>
                  <a:pt x="18355604" y="0"/>
                </a:lnTo>
                <a:lnTo>
                  <a:pt x="18355604" y="8609710"/>
                </a:lnTo>
                <a:lnTo>
                  <a:pt x="0" y="8609710"/>
                </a:lnTo>
                <a:lnTo>
                  <a:pt x="0" y="0"/>
                </a:lnTo>
                <a:close/>
              </a:path>
            </a:pathLst>
          </a:custGeom>
          <a:blipFill>
            <a:blip r:embed="rId3"/>
            <a:stretch>
              <a:fillRect l="-14" t="-103688" r="-560530" b="-23967"/>
            </a:stretch>
          </a:blipFill>
        </p:spPr>
        <p:txBody>
          <a:bodyPr/>
          <a:lstStyle/>
          <a:p>
            <a:endParaRPr lang="en-US" dirty="0">
              <a:latin typeface="Open Sans" panose="020B0606030504020204" pitchFamily="34" charset="0"/>
            </a:endParaRPr>
          </a:p>
        </p:txBody>
      </p:sp>
      <p:sp>
        <p:nvSpPr>
          <p:cNvPr id="2" name="Freeform 2">
            <a:extLst>
              <a:ext uri="{FF2B5EF4-FFF2-40B4-BE49-F238E27FC236}">
                <a16:creationId xmlns:a16="http://schemas.microsoft.com/office/drawing/2014/main" id="{D4F174AB-E0C9-4921-2F6B-99FD141C7802}"/>
              </a:ext>
            </a:extLst>
          </p:cNvPr>
          <p:cNvSpPr/>
          <p:nvPr/>
        </p:nvSpPr>
        <p:spPr>
          <a:xfrm>
            <a:off x="521494" y="9070328"/>
            <a:ext cx="2860693" cy="76659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F9C74993-5282-CD17-9225-BEF014B5247E}"/>
              </a:ext>
            </a:extLst>
          </p:cNvPr>
          <p:cNvSpPr/>
          <p:nvPr/>
        </p:nvSpPr>
        <p:spPr>
          <a:xfrm>
            <a:off x="4035160" y="9119162"/>
            <a:ext cx="3065895" cy="668923"/>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dirty="0">
              <a:latin typeface="Open Sans" panose="020B0606030504020204" pitchFamily="34" charset="0"/>
            </a:endParaRPr>
          </a:p>
        </p:txBody>
      </p:sp>
      <p:sp>
        <p:nvSpPr>
          <p:cNvPr id="11" name="TextBox 10">
            <a:extLst>
              <a:ext uri="{FF2B5EF4-FFF2-40B4-BE49-F238E27FC236}">
                <a16:creationId xmlns:a16="http://schemas.microsoft.com/office/drawing/2014/main" id="{797E5314-AE06-97E0-F83C-D802B9B877C0}"/>
              </a:ext>
            </a:extLst>
          </p:cNvPr>
          <p:cNvSpPr txBox="1"/>
          <p:nvPr/>
        </p:nvSpPr>
        <p:spPr>
          <a:xfrm>
            <a:off x="11477112" y="3695700"/>
            <a:ext cx="5003375" cy="1210781"/>
          </a:xfrm>
          <a:prstGeom prst="rect">
            <a:avLst/>
          </a:prstGeom>
          <a:noFill/>
        </p:spPr>
        <p:txBody>
          <a:bodyPr wrap="square" rtlCol="0">
            <a:spAutoFit/>
          </a:bodyPr>
          <a:lstStyle/>
          <a:p>
            <a:pPr algn="ctr">
              <a:lnSpc>
                <a:spcPts val="8600"/>
              </a:lnSpc>
            </a:pPr>
            <a:r>
              <a:rPr lang="en-CA" sz="8800" dirty="0">
                <a:solidFill>
                  <a:schemeClr val="bg1"/>
                </a:solidFill>
                <a:effectLst/>
                <a:latin typeface="Open Sans Condensed" pitchFamily="2" charset="0"/>
                <a:ea typeface="Open Sans Condensed" pitchFamily="2" charset="0"/>
                <a:cs typeface="Open Sans Condensed" pitchFamily="2" charset="0"/>
              </a:rPr>
              <a:t>IMPLEMENT</a:t>
            </a:r>
          </a:p>
        </p:txBody>
      </p:sp>
      <p:sp>
        <p:nvSpPr>
          <p:cNvPr id="4" name="TextBox 5">
            <a:extLst>
              <a:ext uri="{FF2B5EF4-FFF2-40B4-BE49-F238E27FC236}">
                <a16:creationId xmlns:a16="http://schemas.microsoft.com/office/drawing/2014/main" id="{A1C319A8-8CBC-1B9B-928D-AFB8EF94FB07}"/>
              </a:ext>
            </a:extLst>
          </p:cNvPr>
          <p:cNvSpPr txBox="1"/>
          <p:nvPr/>
        </p:nvSpPr>
        <p:spPr>
          <a:xfrm>
            <a:off x="10668000" y="9236453"/>
            <a:ext cx="6957045"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Tree>
    <p:extLst>
      <p:ext uri="{BB962C8B-B14F-4D97-AF65-F5344CB8AC3E}">
        <p14:creationId xmlns:p14="http://schemas.microsoft.com/office/powerpoint/2010/main" val="28432514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3FE46-E042-9FB0-C1CC-7CF99D34EC2F}"/>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20C50135-4D58-0DFB-AE8F-E49109C2EFDA}"/>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43C013B3-7926-EFA4-A4D2-97113A0B8508}"/>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74169B33-24FC-DFFF-71F5-B15DEB19B601}"/>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03BB9F2E-4EA6-2253-457B-5E9660F70099}"/>
              </a:ext>
            </a:extLst>
          </p:cNvPr>
          <p:cNvSpPr txBox="1"/>
          <p:nvPr/>
        </p:nvSpPr>
        <p:spPr>
          <a:xfrm>
            <a:off x="1066800" y="800102"/>
            <a:ext cx="128016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Banner Configuration - SOACTRL</a:t>
            </a:r>
          </a:p>
        </p:txBody>
      </p:sp>
      <p:sp>
        <p:nvSpPr>
          <p:cNvPr id="4" name="TextBox 5">
            <a:extLst>
              <a:ext uri="{FF2B5EF4-FFF2-40B4-BE49-F238E27FC236}">
                <a16:creationId xmlns:a16="http://schemas.microsoft.com/office/drawing/2014/main" id="{CDE86E26-41FF-FEFB-F1F8-B6F2C785B2F9}"/>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2F9F2950-A703-C415-0907-784490B976C2}"/>
              </a:ext>
            </a:extLst>
          </p:cNvPr>
          <p:cNvSpPr txBox="1"/>
          <p:nvPr/>
        </p:nvSpPr>
        <p:spPr>
          <a:xfrm>
            <a:off x="1063752" y="2123669"/>
            <a:ext cx="15925800" cy="5509200"/>
          </a:xfrm>
          <a:prstGeom prst="rect">
            <a:avLst/>
          </a:prstGeom>
          <a:noFill/>
        </p:spPr>
        <p:txBody>
          <a:bodyPr wrap="square">
            <a:spAutoFit/>
          </a:bodyPr>
          <a:lstStyle/>
          <a:p>
            <a:pPr marL="457200" indent="-457200">
              <a:buFont typeface="Arial" panose="020B0604020202020204" pitchFamily="34" charset="0"/>
              <a:buChar char="•"/>
              <a:defRPr/>
            </a:pPr>
            <a:r>
              <a:rPr lang="en-US" sz="3200" b="1" dirty="0"/>
              <a:t>SOACTRL (Curricula Rules Control form)/Number of Curricula Allowed tab:</a:t>
            </a:r>
          </a:p>
          <a:p>
            <a:pPr marL="914400" lvl="1" indent="-457200">
              <a:buFont typeface="Arial" panose="020B0604020202020204" pitchFamily="34" charset="0"/>
              <a:buChar char="•"/>
              <a:defRPr/>
            </a:pPr>
            <a:r>
              <a:rPr lang="en-US" sz="3200" dirty="0"/>
              <a:t>Learner Module</a:t>
            </a:r>
          </a:p>
          <a:p>
            <a:pPr marL="1371600" lvl="2" indent="-457200">
              <a:buFont typeface="Arial" panose="020B0604020202020204" pitchFamily="34" charset="0"/>
              <a:buChar char="•"/>
              <a:defRPr/>
            </a:pPr>
            <a:r>
              <a:rPr lang="en-US" sz="3200" dirty="0"/>
              <a:t>ADMISSIONS: Maximum Allowed = 1</a:t>
            </a:r>
          </a:p>
          <a:p>
            <a:pPr marL="1371600" lvl="2" indent="-457200">
              <a:buFont typeface="Arial" panose="020B0604020202020204" pitchFamily="34" charset="0"/>
              <a:buChar char="•"/>
              <a:defRPr/>
            </a:pPr>
            <a:r>
              <a:rPr lang="en-US" sz="3200" dirty="0"/>
              <a:t>LEARNER: Maximum Allowed = 6</a:t>
            </a:r>
          </a:p>
          <a:p>
            <a:pPr marL="1371600" lvl="2" indent="-457200">
              <a:buFont typeface="Arial" panose="020B0604020202020204" pitchFamily="34" charset="0"/>
              <a:buChar char="•"/>
              <a:defRPr/>
            </a:pPr>
            <a:r>
              <a:rPr lang="en-US" sz="3200" dirty="0"/>
              <a:t>OUTCOME: Maximum Allowed = 1</a:t>
            </a:r>
          </a:p>
          <a:p>
            <a:pPr marL="1371600" lvl="2" indent="-457200">
              <a:buFont typeface="Arial" panose="020B0604020202020204" pitchFamily="34" charset="0"/>
              <a:buChar char="•"/>
              <a:defRPr/>
            </a:pPr>
            <a:r>
              <a:rPr lang="en-US" sz="3200" dirty="0"/>
              <a:t>RECRUIT: Maximum Allowed = 1</a:t>
            </a:r>
          </a:p>
          <a:p>
            <a:pPr marL="914400" lvl="1" indent="-457200">
              <a:buFont typeface="Arial" panose="020B0604020202020204" pitchFamily="34" charset="0"/>
              <a:buChar char="•"/>
              <a:defRPr/>
            </a:pPr>
            <a:r>
              <a:rPr lang="en-US" sz="3200" dirty="0"/>
              <a:t>Number of Fields of Study Allowed:</a:t>
            </a:r>
          </a:p>
          <a:p>
            <a:pPr marL="1371600" lvl="2" indent="-457200">
              <a:buFont typeface="Arial" panose="020B0604020202020204" pitchFamily="34" charset="0"/>
              <a:buChar char="•"/>
              <a:defRPr/>
            </a:pPr>
            <a:r>
              <a:rPr lang="en-US" sz="3200" dirty="0"/>
              <a:t>For each Learner Module, Maximum Allowed: MAJOR = 2; MINOR = 2; CONCENTRATION = 6</a:t>
            </a:r>
          </a:p>
          <a:p>
            <a:pPr marL="1371600" lvl="2" indent="-457200">
              <a:buFont typeface="Arial" panose="020B0604020202020204" pitchFamily="34" charset="0"/>
              <a:buChar char="•"/>
              <a:defRPr/>
            </a:pPr>
            <a:r>
              <a:rPr lang="en-US" sz="3200" dirty="0">
                <a:solidFill>
                  <a:srgbClr val="006937"/>
                </a:solidFill>
              </a:rPr>
              <a:t>As per policy decision</a:t>
            </a:r>
          </a:p>
          <a:p>
            <a:pPr marL="1371600" lvl="2" indent="-457200">
              <a:buFont typeface="Arial" panose="020B0604020202020204" pitchFamily="34" charset="0"/>
              <a:buChar char="•"/>
              <a:defRPr/>
            </a:pPr>
            <a:r>
              <a:rPr lang="en-US" sz="3200" dirty="0"/>
              <a:t>Screenshot on next slide</a:t>
            </a:r>
          </a:p>
        </p:txBody>
      </p:sp>
    </p:spTree>
    <p:extLst>
      <p:ext uri="{BB962C8B-B14F-4D97-AF65-F5344CB8AC3E}">
        <p14:creationId xmlns:p14="http://schemas.microsoft.com/office/powerpoint/2010/main" val="4811601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2DA86E-8B28-72D6-98E9-CB5A87D324E7}"/>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9353EADE-6E9B-EAED-0DEC-09E2478908CC}"/>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0CD5AE1B-BB53-FBB8-3F57-C3D8EF1D1924}"/>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1E0108EA-537B-720D-C219-150520923A22}"/>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D270CBE1-FAB3-89C4-9F70-43A1EF23CEA9}"/>
              </a:ext>
            </a:extLst>
          </p:cNvPr>
          <p:cNvSpPr txBox="1"/>
          <p:nvPr/>
        </p:nvSpPr>
        <p:spPr>
          <a:xfrm>
            <a:off x="1066800" y="800102"/>
            <a:ext cx="92964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SOACTRL</a:t>
            </a:r>
          </a:p>
        </p:txBody>
      </p:sp>
      <p:sp>
        <p:nvSpPr>
          <p:cNvPr id="4" name="TextBox 5">
            <a:extLst>
              <a:ext uri="{FF2B5EF4-FFF2-40B4-BE49-F238E27FC236}">
                <a16:creationId xmlns:a16="http://schemas.microsoft.com/office/drawing/2014/main" id="{15FD62C5-9F44-1CE9-CB31-C062A4E83B74}"/>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pic>
        <p:nvPicPr>
          <p:cNvPr id="5" name="Picture 6">
            <a:extLst>
              <a:ext uri="{FF2B5EF4-FFF2-40B4-BE49-F238E27FC236}">
                <a16:creationId xmlns:a16="http://schemas.microsoft.com/office/drawing/2014/main" id="{602C7AD6-C2BC-3FCB-C2A8-F1352ABD7F6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1246" y="2509524"/>
            <a:ext cx="16179954" cy="522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2937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49A90F8F-E83B-91B8-2D2F-9A11B162D0B3}"/>
              </a:ext>
            </a:extLst>
          </p:cNvPr>
          <p:cNvSpPr/>
          <p:nvPr/>
        </p:nvSpPr>
        <p:spPr>
          <a:xfrm>
            <a:off x="0" y="0"/>
            <a:ext cx="18288000" cy="10287000"/>
          </a:xfrm>
          <a:custGeom>
            <a:avLst/>
            <a:gdLst/>
            <a:ahLst/>
            <a:cxnLst/>
            <a:rect l="l" t="t" r="r" b="b"/>
            <a:pathLst>
              <a:path w="18288000" h="8622547">
                <a:moveTo>
                  <a:pt x="0" y="0"/>
                </a:moveTo>
                <a:lnTo>
                  <a:pt x="18288000" y="0"/>
                </a:lnTo>
                <a:lnTo>
                  <a:pt x="18288000" y="8622547"/>
                </a:lnTo>
                <a:lnTo>
                  <a:pt x="0" y="8622547"/>
                </a:lnTo>
                <a:lnTo>
                  <a:pt x="0" y="0"/>
                </a:lnTo>
                <a:close/>
              </a:path>
            </a:pathLst>
          </a:custGeom>
          <a:blipFill>
            <a:blip r:embed="rId3"/>
            <a:stretch>
              <a:fillRect l="14" r="-21534" b="-24268"/>
            </a:stretch>
          </a:blipFill>
        </p:spPr>
        <p:txBody>
          <a:bodyPr/>
          <a:lstStyle/>
          <a:p>
            <a:endParaRPr lang="en-US" dirty="0">
              <a:latin typeface="Open Sans" panose="020B0606030504020204" pitchFamily="34" charset="0"/>
            </a:endParaRPr>
          </a:p>
        </p:txBody>
      </p:sp>
      <p:sp>
        <p:nvSpPr>
          <p:cNvPr id="10" name="TextBox 9">
            <a:extLst>
              <a:ext uri="{FF2B5EF4-FFF2-40B4-BE49-F238E27FC236}">
                <a16:creationId xmlns:a16="http://schemas.microsoft.com/office/drawing/2014/main" id="{C706D46D-A7EB-8E3F-1A15-0E7A7EA6398B}"/>
              </a:ext>
            </a:extLst>
          </p:cNvPr>
          <p:cNvSpPr txBox="1"/>
          <p:nvPr/>
        </p:nvSpPr>
        <p:spPr>
          <a:xfrm>
            <a:off x="664430" y="1044977"/>
            <a:ext cx="17068800" cy="1569660"/>
          </a:xfrm>
          <a:prstGeom prst="rect">
            <a:avLst/>
          </a:prstGeom>
          <a:noFill/>
        </p:spPr>
        <p:txBody>
          <a:bodyPr wrap="square" rtlCol="0">
            <a:spAutoFit/>
          </a:bodyPr>
          <a:lstStyle/>
          <a:p>
            <a:pPr algn="ctr"/>
            <a:r>
              <a:rPr lang="en-CA" sz="9600" dirty="0">
                <a:solidFill>
                  <a:schemeClr val="bg1"/>
                </a:solidFill>
                <a:latin typeface="Open Sans Condensed" pitchFamily="2" charset="0"/>
                <a:ea typeface="Open Sans Condensed" pitchFamily="2" charset="0"/>
                <a:cs typeface="Open Sans Condensed" pitchFamily="2" charset="0"/>
              </a:rPr>
              <a:t>Land Acknowledgement</a:t>
            </a:r>
          </a:p>
        </p:txBody>
      </p:sp>
      <p:cxnSp>
        <p:nvCxnSpPr>
          <p:cNvPr id="12" name="Straight Connector 11">
            <a:extLst>
              <a:ext uri="{FF2B5EF4-FFF2-40B4-BE49-F238E27FC236}">
                <a16:creationId xmlns:a16="http://schemas.microsoft.com/office/drawing/2014/main" id="{A7BEC79D-6C2D-C124-28D4-F3664243109C}"/>
              </a:ext>
            </a:extLst>
          </p:cNvPr>
          <p:cNvCxnSpPr/>
          <p:nvPr/>
        </p:nvCxnSpPr>
        <p:spPr>
          <a:xfrm>
            <a:off x="7772400" y="3113532"/>
            <a:ext cx="3048000" cy="0"/>
          </a:xfrm>
          <a:prstGeom prst="line">
            <a:avLst/>
          </a:prstGeom>
          <a:ln w="88900">
            <a:solidFill>
              <a:srgbClr val="FBCE20"/>
            </a:solidFill>
          </a:ln>
        </p:spPr>
        <p:style>
          <a:lnRef idx="1">
            <a:schemeClr val="accent1"/>
          </a:lnRef>
          <a:fillRef idx="0">
            <a:schemeClr val="accent1"/>
          </a:fillRef>
          <a:effectRef idx="0">
            <a:schemeClr val="accent1"/>
          </a:effectRef>
          <a:fontRef idx="minor">
            <a:schemeClr val="tx1"/>
          </a:fontRef>
        </p:style>
      </p:cxnSp>
      <p:sp>
        <p:nvSpPr>
          <p:cNvPr id="15" name="Freeform 3">
            <a:extLst>
              <a:ext uri="{FF2B5EF4-FFF2-40B4-BE49-F238E27FC236}">
                <a16:creationId xmlns:a16="http://schemas.microsoft.com/office/drawing/2014/main" id="{E72450BB-2E07-10A4-48C7-4AB31FFB2BF9}"/>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20" name="Picture 19">
            <a:extLst>
              <a:ext uri="{FF2B5EF4-FFF2-40B4-BE49-F238E27FC236}">
                <a16:creationId xmlns:a16="http://schemas.microsoft.com/office/drawing/2014/main" id="{162A8E4E-262A-0231-9C2E-ACF63AB7F51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5802" y="9179361"/>
            <a:ext cx="2622743" cy="587301"/>
          </a:xfrm>
          <a:prstGeom prst="rect">
            <a:avLst/>
          </a:prstGeom>
        </p:spPr>
      </p:pic>
      <p:pic>
        <p:nvPicPr>
          <p:cNvPr id="22" name="Picture 21">
            <a:extLst>
              <a:ext uri="{FF2B5EF4-FFF2-40B4-BE49-F238E27FC236}">
                <a16:creationId xmlns:a16="http://schemas.microsoft.com/office/drawing/2014/main" id="{6DEE6535-2EA7-D3CE-3E7D-32EBAC2246A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35161" y="9157062"/>
            <a:ext cx="3047999" cy="609600"/>
          </a:xfrm>
          <a:prstGeom prst="rect">
            <a:avLst/>
          </a:prstGeom>
        </p:spPr>
      </p:pic>
      <p:sp>
        <p:nvSpPr>
          <p:cNvPr id="6" name="TextBox 5">
            <a:extLst>
              <a:ext uri="{FF2B5EF4-FFF2-40B4-BE49-F238E27FC236}">
                <a16:creationId xmlns:a16="http://schemas.microsoft.com/office/drawing/2014/main" id="{EE3C12FC-BC1E-4919-3739-238597F26DAD}"/>
              </a:ext>
            </a:extLst>
          </p:cNvPr>
          <p:cNvSpPr txBox="1"/>
          <p:nvPr/>
        </p:nvSpPr>
        <p:spPr>
          <a:xfrm>
            <a:off x="950976" y="3886463"/>
            <a:ext cx="16674069" cy="3970318"/>
          </a:xfrm>
          <a:prstGeom prst="rect">
            <a:avLst/>
          </a:prstGeom>
          <a:noFill/>
        </p:spPr>
        <p:txBody>
          <a:bodyPr wrap="square" rtlCol="0">
            <a:spAutoFit/>
          </a:bodyPr>
          <a:lstStyle/>
          <a:p>
            <a:r>
              <a:rPr lang="en-US" sz="3600" dirty="0">
                <a:solidFill>
                  <a:schemeClr val="bg1"/>
                </a:solidFill>
              </a:rPr>
              <a:t>The Ottawa area rests on the traditional, unceded lands of the Algonquin Anishinabeg, who have lived, travelled, and cared for these territories for thousands of years. We recognize the Algonquin people as the original stewards of this land and honour their deep, ongoing connection to it. We also acknowledge all Indigenous peoples from many nations who make Ottawa their home today. With respect, we recognize the traditional knowledge holders, both elders and youth, and we pay tribute to the strength and leadership of Indigenous communities—past, present, and future.</a:t>
            </a:r>
          </a:p>
        </p:txBody>
      </p:sp>
      <p:sp>
        <p:nvSpPr>
          <p:cNvPr id="9" name="TextBox 8">
            <a:extLst>
              <a:ext uri="{FF2B5EF4-FFF2-40B4-BE49-F238E27FC236}">
                <a16:creationId xmlns:a16="http://schemas.microsoft.com/office/drawing/2014/main" id="{D428EF16-3354-6DBE-ADC5-646AED92ED4D}"/>
              </a:ext>
            </a:extLst>
          </p:cNvPr>
          <p:cNvSpPr txBox="1"/>
          <p:nvPr/>
        </p:nvSpPr>
        <p:spPr>
          <a:xfrm>
            <a:off x="10785016" y="9204230"/>
            <a:ext cx="6817184" cy="498791"/>
          </a:xfrm>
          <a:prstGeom prst="rect">
            <a:avLst/>
          </a:prstGeom>
          <a:noFill/>
        </p:spPr>
        <p:txBody>
          <a:bodyPr wrap="square">
            <a:spAutoFit/>
          </a:bodyPr>
          <a:lstStyle/>
          <a:p>
            <a:pPr marL="0" marR="0" lvl="0" indent="0" algn="ctr" defTabSz="914400" rtl="0" eaLnBrk="1" fontAlgn="auto" latinLnBrk="0" hangingPunct="1">
              <a:lnSpc>
                <a:spcPts val="3359"/>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Open Sans Condensed Bold"/>
                <a:ea typeface="Open Sans Condensed Bold"/>
                <a:cs typeface="Open Sans Condensed Bold"/>
                <a:sym typeface="Open Sans Condensed Bold"/>
              </a:rPr>
              <a:t>How to Successfully Implement Concurrent Curricula</a:t>
            </a:r>
          </a:p>
        </p:txBody>
      </p:sp>
    </p:spTree>
    <p:extLst>
      <p:ext uri="{BB962C8B-B14F-4D97-AF65-F5344CB8AC3E}">
        <p14:creationId xmlns:p14="http://schemas.microsoft.com/office/powerpoint/2010/main" val="30384452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2A59C7-A633-545F-DA27-7C358E3ABD68}"/>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5699FA75-B39B-A925-669A-ECC1407F087B}"/>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B0F3C447-F0AF-D495-2E86-A80F76E1F869}"/>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1CF943AB-B449-F4AC-E489-750DFFAEA7E9}"/>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AD3B966A-EF9E-4EFD-6FAC-1E0624447E2D}"/>
              </a:ext>
            </a:extLst>
          </p:cNvPr>
          <p:cNvSpPr txBox="1"/>
          <p:nvPr/>
        </p:nvSpPr>
        <p:spPr>
          <a:xfrm>
            <a:off x="1066800" y="800102"/>
            <a:ext cx="137922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Banner Configuration - SFAMHRS</a:t>
            </a:r>
          </a:p>
        </p:txBody>
      </p:sp>
      <p:sp>
        <p:nvSpPr>
          <p:cNvPr id="4" name="TextBox 5">
            <a:extLst>
              <a:ext uri="{FF2B5EF4-FFF2-40B4-BE49-F238E27FC236}">
                <a16:creationId xmlns:a16="http://schemas.microsoft.com/office/drawing/2014/main" id="{4A5DBECC-B86F-C7B6-7010-7D9A0A41D40B}"/>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157BB88E-8C4B-791A-6989-30BC8D2ADBCC}"/>
              </a:ext>
            </a:extLst>
          </p:cNvPr>
          <p:cNvSpPr txBox="1"/>
          <p:nvPr/>
        </p:nvSpPr>
        <p:spPr>
          <a:xfrm>
            <a:off x="1063752" y="2123669"/>
            <a:ext cx="15925800" cy="2062103"/>
          </a:xfrm>
          <a:prstGeom prst="rect">
            <a:avLst/>
          </a:prstGeom>
          <a:noFill/>
        </p:spPr>
        <p:txBody>
          <a:bodyPr wrap="square">
            <a:spAutoFit/>
          </a:bodyPr>
          <a:lstStyle/>
          <a:p>
            <a:pPr marL="457200" indent="-457200">
              <a:buFont typeface="Arial" panose="020B0604020202020204" pitchFamily="34" charset="0"/>
              <a:buChar char="•"/>
              <a:defRPr/>
            </a:pPr>
            <a:r>
              <a:rPr lang="en-US" sz="3200" b="1" dirty="0"/>
              <a:t>SFAMHRS (Registration Minimum Maximum Hours)</a:t>
            </a:r>
          </a:p>
          <a:p>
            <a:pPr marL="914400" lvl="1" indent="-457200">
              <a:buFont typeface="Arial" panose="020B0604020202020204" pitchFamily="34" charset="0"/>
              <a:buChar char="•"/>
              <a:defRPr/>
            </a:pPr>
            <a:r>
              <a:rPr lang="en-US" sz="3200" dirty="0"/>
              <a:t>For every rule, Curricula field  = Primary</a:t>
            </a:r>
          </a:p>
          <a:p>
            <a:pPr marL="914400" lvl="1" indent="-457200">
              <a:buFont typeface="Arial" panose="020B0604020202020204" pitchFamily="34" charset="0"/>
              <a:buChar char="•"/>
              <a:defRPr/>
            </a:pPr>
            <a:r>
              <a:rPr lang="en-US" sz="3200" dirty="0"/>
              <a:t>Ensures student can’t register in any more credit units than the max hours associated with their primary curriculum, </a:t>
            </a:r>
            <a:r>
              <a:rPr lang="en-US" sz="3200" dirty="0">
                <a:solidFill>
                  <a:srgbClr val="006937"/>
                </a:solidFill>
              </a:rPr>
              <a:t>as per the policy decision</a:t>
            </a:r>
            <a:r>
              <a:rPr lang="en-US" sz="3200" dirty="0"/>
              <a:t>.</a:t>
            </a:r>
          </a:p>
        </p:txBody>
      </p:sp>
      <p:pic>
        <p:nvPicPr>
          <p:cNvPr id="5" name="Picture 8">
            <a:extLst>
              <a:ext uri="{FF2B5EF4-FFF2-40B4-BE49-F238E27FC236}">
                <a16:creationId xmlns:a16="http://schemas.microsoft.com/office/drawing/2014/main" id="{73E09998-6357-DCB8-3300-B4E6071481C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3752" y="4688102"/>
            <a:ext cx="16218090" cy="356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61561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EE467-4BE5-FEF7-5CD9-229CA1D301AE}"/>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4D82E349-2795-F4EE-890E-AE9F39A38BFE}"/>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C833564E-94E9-E35F-96B6-E5AC5A665C5B}"/>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B00F4EC1-095B-633E-7584-B5F52F32B3A9}"/>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05614665-5EA7-2370-5E98-F9479A6893FC}"/>
              </a:ext>
            </a:extLst>
          </p:cNvPr>
          <p:cNvSpPr txBox="1"/>
          <p:nvPr/>
        </p:nvSpPr>
        <p:spPr>
          <a:xfrm>
            <a:off x="1066800" y="800102"/>
            <a:ext cx="137922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Banner Configuration - SFABRDF</a:t>
            </a:r>
          </a:p>
        </p:txBody>
      </p:sp>
      <p:sp>
        <p:nvSpPr>
          <p:cNvPr id="4" name="TextBox 5">
            <a:extLst>
              <a:ext uri="{FF2B5EF4-FFF2-40B4-BE49-F238E27FC236}">
                <a16:creationId xmlns:a16="http://schemas.microsoft.com/office/drawing/2014/main" id="{1F71ED47-4F45-A35A-1736-D4F7DA5E1B59}"/>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ADE29BA9-0106-9054-C8A5-7B9A3E7189FA}"/>
              </a:ext>
            </a:extLst>
          </p:cNvPr>
          <p:cNvSpPr txBox="1"/>
          <p:nvPr/>
        </p:nvSpPr>
        <p:spPr>
          <a:xfrm>
            <a:off x="1063752" y="2123669"/>
            <a:ext cx="15925800" cy="2062103"/>
          </a:xfrm>
          <a:prstGeom prst="rect">
            <a:avLst/>
          </a:prstGeom>
          <a:noFill/>
        </p:spPr>
        <p:txBody>
          <a:bodyPr wrap="square">
            <a:spAutoFit/>
          </a:bodyPr>
          <a:lstStyle/>
          <a:p>
            <a:pPr marL="457200" indent="-457200">
              <a:buFont typeface="Arial" panose="020B0604020202020204" pitchFamily="34" charset="0"/>
              <a:buChar char="•"/>
              <a:defRPr/>
            </a:pPr>
            <a:r>
              <a:rPr lang="en-US" sz="3200" b="1" dirty="0"/>
              <a:t>SFABRDF (Block Rule Definition page for Self-Service Block Registration)</a:t>
            </a:r>
          </a:p>
          <a:p>
            <a:pPr marL="914400" lvl="1" indent="-457200">
              <a:buFont typeface="Arial" panose="020B0604020202020204" pitchFamily="34" charset="0"/>
              <a:buChar char="•"/>
              <a:defRPr/>
            </a:pPr>
            <a:r>
              <a:rPr lang="en-US" sz="3200" dirty="0"/>
              <a:t>For every rule, Curricula field = Primary</a:t>
            </a:r>
          </a:p>
          <a:p>
            <a:pPr marL="914400" lvl="1" indent="-457200">
              <a:buFont typeface="Arial" panose="020B0604020202020204" pitchFamily="34" charset="0"/>
              <a:buChar char="•"/>
              <a:defRPr/>
            </a:pPr>
            <a:r>
              <a:rPr lang="en-US" sz="3200" dirty="0"/>
              <a:t>Only the primary curriculum should be considered for block registration, </a:t>
            </a:r>
            <a:r>
              <a:rPr lang="en-US" sz="3200" dirty="0">
                <a:solidFill>
                  <a:srgbClr val="006937"/>
                </a:solidFill>
              </a:rPr>
              <a:t>as per policy decision.</a:t>
            </a:r>
          </a:p>
        </p:txBody>
      </p:sp>
      <p:pic>
        <p:nvPicPr>
          <p:cNvPr id="7" name="Picture 4">
            <a:extLst>
              <a:ext uri="{FF2B5EF4-FFF2-40B4-BE49-F238E27FC236}">
                <a16:creationId xmlns:a16="http://schemas.microsoft.com/office/drawing/2014/main" id="{643426AA-353F-2DA7-8ADE-149E3FFC775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3753" y="4803845"/>
            <a:ext cx="15925799" cy="269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15695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9B95C1-D3C1-0A51-5E5D-D4A0F29BB1C8}"/>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146B4C0A-65A1-7D0A-A7E2-6DE5BDBE5634}"/>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0BDC5F8C-3F5B-C422-B629-A5F4DE106FC0}"/>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FB1F238F-22F2-123F-B7D9-F0541CA8FD3F}"/>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8FD5BEEC-E9B2-565A-F5AF-C85E978AB3EB}"/>
              </a:ext>
            </a:extLst>
          </p:cNvPr>
          <p:cNvSpPr txBox="1"/>
          <p:nvPr/>
        </p:nvSpPr>
        <p:spPr>
          <a:xfrm>
            <a:off x="1066800" y="800102"/>
            <a:ext cx="150114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Banner Configuration – </a:t>
            </a:r>
            <a:r>
              <a:rPr lang="en-CA" sz="7200" dirty="0">
                <a:solidFill>
                  <a:srgbClr val="006937"/>
                </a:solidFill>
                <a:latin typeface="Open Sans Condensed" pitchFamily="2" charset="0"/>
                <a:ea typeface="Open Sans Condensed" pitchFamily="2" charset="0"/>
                <a:cs typeface="Open Sans Condensed" pitchFamily="2" charset="0"/>
              </a:rPr>
              <a:t>SFARGFE</a:t>
            </a:r>
            <a:r>
              <a:rPr lang="en-CA" sz="8001" dirty="0">
                <a:solidFill>
                  <a:srgbClr val="006937"/>
                </a:solidFill>
                <a:latin typeface="Open Sans Condensed" pitchFamily="2" charset="0"/>
                <a:ea typeface="Open Sans Condensed" pitchFamily="2" charset="0"/>
                <a:cs typeface="Open Sans Condensed" pitchFamily="2" charset="0"/>
              </a:rPr>
              <a:t>/SHATPRT</a:t>
            </a:r>
          </a:p>
        </p:txBody>
      </p:sp>
      <p:sp>
        <p:nvSpPr>
          <p:cNvPr id="4" name="TextBox 5">
            <a:extLst>
              <a:ext uri="{FF2B5EF4-FFF2-40B4-BE49-F238E27FC236}">
                <a16:creationId xmlns:a16="http://schemas.microsoft.com/office/drawing/2014/main" id="{F1249727-AB7E-12AF-191D-52B461289FA9}"/>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2D92F202-8AC1-4455-49B7-C2DD573BE0D4}"/>
              </a:ext>
            </a:extLst>
          </p:cNvPr>
          <p:cNvSpPr txBox="1"/>
          <p:nvPr/>
        </p:nvSpPr>
        <p:spPr>
          <a:xfrm>
            <a:off x="381000" y="2123669"/>
            <a:ext cx="8001000" cy="6555641"/>
          </a:xfrm>
          <a:prstGeom prst="rect">
            <a:avLst/>
          </a:prstGeom>
          <a:noFill/>
        </p:spPr>
        <p:txBody>
          <a:bodyPr wrap="square">
            <a:spAutoFit/>
          </a:bodyPr>
          <a:lstStyle/>
          <a:p>
            <a:pPr marL="457200" indent="-457200">
              <a:buFont typeface="Arial" panose="020B0604020202020204" pitchFamily="34" charset="0"/>
              <a:buChar char="•"/>
              <a:defRPr/>
            </a:pPr>
            <a:r>
              <a:rPr lang="en-US" sz="2800" b="1" dirty="0"/>
              <a:t>SFARGFE (Registration Fee Assessment Rules)</a:t>
            </a:r>
          </a:p>
          <a:p>
            <a:pPr marL="914400" lvl="1" indent="-457200">
              <a:buFont typeface="Arial" panose="020B0604020202020204" pitchFamily="34" charset="0"/>
              <a:buChar char="•"/>
              <a:defRPr/>
            </a:pPr>
            <a:r>
              <a:rPr lang="en-US" sz="2800" dirty="0"/>
              <a:t>Changes to fee and tuition rules were tracked on a spreadsheet</a:t>
            </a:r>
          </a:p>
          <a:p>
            <a:pPr marL="914400" lvl="1" indent="-457200">
              <a:buFont typeface="Arial" panose="020B0604020202020204" pitchFamily="34" charset="0"/>
              <a:buChar char="•"/>
              <a:defRPr/>
            </a:pPr>
            <a:endParaRPr lang="en-US" sz="2800" b="1" dirty="0"/>
          </a:p>
          <a:p>
            <a:pPr marL="457200" indent="-457200">
              <a:buFont typeface="Arial" panose="020B0604020202020204" pitchFamily="34" charset="0"/>
              <a:buChar char="•"/>
              <a:defRPr/>
            </a:pPr>
            <a:r>
              <a:rPr lang="en-US" sz="2800" b="1" dirty="0"/>
              <a:t>SHATPRT (Transcript Type Rules Form) </a:t>
            </a:r>
          </a:p>
          <a:p>
            <a:pPr marL="914400" lvl="1" indent="-457200">
              <a:buFont typeface="Arial" panose="020B0604020202020204" pitchFamily="34" charset="0"/>
              <a:buChar char="•"/>
              <a:defRPr/>
            </a:pPr>
            <a:r>
              <a:rPr lang="en-US" sz="2800" dirty="0"/>
              <a:t>Type = GRAD: Graduation Application</a:t>
            </a:r>
          </a:p>
          <a:p>
            <a:pPr marL="914400" lvl="1" indent="-457200">
              <a:buFont typeface="Arial" panose="020B0604020202020204" pitchFamily="34" charset="0"/>
              <a:buChar char="•"/>
              <a:defRPr/>
            </a:pPr>
            <a:r>
              <a:rPr lang="en-US" sz="2800" dirty="0"/>
              <a:t>Curriculum Print Options tab</a:t>
            </a:r>
          </a:p>
          <a:p>
            <a:pPr marL="1371600" lvl="2" indent="-457200">
              <a:buFont typeface="Arial" panose="020B0604020202020204" pitchFamily="34" charset="0"/>
              <a:buChar char="•"/>
              <a:defRPr/>
            </a:pPr>
            <a:r>
              <a:rPr lang="en-US" sz="2800" dirty="0"/>
              <a:t>Primary Learner Curriculum and Secondary Learner Curriculum  </a:t>
            </a:r>
          </a:p>
          <a:p>
            <a:pPr marL="1828800" lvl="3" indent="-457200">
              <a:buFont typeface="Arial" panose="020B0604020202020204" pitchFamily="34" charset="0"/>
              <a:buChar char="•"/>
              <a:defRPr/>
            </a:pPr>
            <a:r>
              <a:rPr lang="en-US" sz="2800" dirty="0"/>
              <a:t>Program</a:t>
            </a:r>
          </a:p>
          <a:p>
            <a:pPr marL="1371600" lvl="2" indent="-457200">
              <a:buFont typeface="Arial" panose="020B0604020202020204" pitchFamily="34" charset="0"/>
              <a:buChar char="•"/>
              <a:defRPr/>
            </a:pPr>
            <a:r>
              <a:rPr lang="en-US" sz="2800" dirty="0"/>
              <a:t>Primary Outcome Award Label  </a:t>
            </a:r>
          </a:p>
          <a:p>
            <a:pPr marL="1828800" lvl="3" indent="-457200">
              <a:buFont typeface="Arial" panose="020B0604020202020204" pitchFamily="34" charset="0"/>
              <a:buChar char="•"/>
              <a:defRPr/>
            </a:pPr>
            <a:r>
              <a:rPr lang="en-US" sz="2800" dirty="0"/>
              <a:t>Curriculum</a:t>
            </a:r>
          </a:p>
          <a:p>
            <a:pPr marL="1371600" lvl="2" indent="-457200">
              <a:buFont typeface="Arial" panose="020B0604020202020204" pitchFamily="34" charset="0"/>
              <a:buChar char="•"/>
              <a:defRPr/>
            </a:pPr>
            <a:r>
              <a:rPr lang="en-US" sz="2800" dirty="0"/>
              <a:t>Primary and Secondary Outcome Curriculum</a:t>
            </a:r>
          </a:p>
          <a:p>
            <a:pPr marL="1828800" lvl="3" indent="-457200">
              <a:buFont typeface="Arial" panose="020B0604020202020204" pitchFamily="34" charset="0"/>
              <a:buChar char="•"/>
              <a:defRPr/>
            </a:pPr>
            <a:r>
              <a:rPr lang="en-US" sz="2800" dirty="0"/>
              <a:t>Curriculum</a:t>
            </a:r>
          </a:p>
          <a:p>
            <a:pPr marL="457200" indent="-457200">
              <a:buFont typeface="Arial" panose="020B0604020202020204" pitchFamily="34" charset="0"/>
              <a:buChar char="•"/>
              <a:defRPr/>
            </a:pPr>
            <a:endParaRPr lang="en-US" sz="2800" dirty="0"/>
          </a:p>
        </p:txBody>
      </p:sp>
      <p:pic>
        <p:nvPicPr>
          <p:cNvPr id="5" name="Content Placeholder 4">
            <a:extLst>
              <a:ext uri="{FF2B5EF4-FFF2-40B4-BE49-F238E27FC236}">
                <a16:creationId xmlns:a16="http://schemas.microsoft.com/office/drawing/2014/main" id="{D373A7FE-E814-F31D-BFF2-B5702958966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a:xfrm>
            <a:off x="8562798" y="2485330"/>
            <a:ext cx="9115602" cy="5798145"/>
          </a:xfrm>
          <a:prstGeom prst="rect">
            <a:avLst/>
          </a:prstGeom>
        </p:spPr>
      </p:pic>
    </p:spTree>
    <p:extLst>
      <p:ext uri="{BB962C8B-B14F-4D97-AF65-F5344CB8AC3E}">
        <p14:creationId xmlns:p14="http://schemas.microsoft.com/office/powerpoint/2010/main" val="37138480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B15CC2-02AC-7D2C-C14E-759EE71F7CF5}"/>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38AC7A1C-E0DF-980D-6B3B-5449C242F1E7}"/>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D8097E3E-407B-0FD9-F985-0C05D26DA4D0}"/>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BA96F527-80B5-17E4-4A9F-C1D818B803E8}"/>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43F1D77B-E59C-17C4-FDC1-A97A391B535F}"/>
              </a:ext>
            </a:extLst>
          </p:cNvPr>
          <p:cNvSpPr txBox="1"/>
          <p:nvPr/>
        </p:nvSpPr>
        <p:spPr>
          <a:xfrm>
            <a:off x="1066800" y="800102"/>
            <a:ext cx="150114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Customizations</a:t>
            </a:r>
          </a:p>
        </p:txBody>
      </p:sp>
      <p:sp>
        <p:nvSpPr>
          <p:cNvPr id="4" name="TextBox 5">
            <a:extLst>
              <a:ext uri="{FF2B5EF4-FFF2-40B4-BE49-F238E27FC236}">
                <a16:creationId xmlns:a16="http://schemas.microsoft.com/office/drawing/2014/main" id="{707A52E0-DA85-484A-D02B-16A2B7E3F56A}"/>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4FE7EC0F-42D0-66BD-4BF5-FAE0FAB50541}"/>
              </a:ext>
            </a:extLst>
          </p:cNvPr>
          <p:cNvSpPr txBox="1"/>
          <p:nvPr/>
        </p:nvSpPr>
        <p:spPr>
          <a:xfrm>
            <a:off x="1066800" y="2123669"/>
            <a:ext cx="16154400" cy="6186309"/>
          </a:xfrm>
          <a:prstGeom prst="rect">
            <a:avLst/>
          </a:prstGeom>
          <a:noFill/>
        </p:spPr>
        <p:txBody>
          <a:bodyPr wrap="square">
            <a:spAutoFit/>
          </a:bodyPr>
          <a:lstStyle/>
          <a:p>
            <a:pPr marL="457200" indent="-457200">
              <a:buFont typeface="Arial" panose="020B0604020202020204" pitchFamily="34" charset="0"/>
              <a:buChar char="•"/>
              <a:defRPr/>
            </a:pPr>
            <a:r>
              <a:rPr lang="en-US" sz="3200" b="1" dirty="0"/>
              <a:t>Adhere to baseline whenever possible</a:t>
            </a:r>
          </a:p>
          <a:p>
            <a:pPr marL="457200" indent="-457200">
              <a:buFont typeface="Arial" panose="020B0604020202020204" pitchFamily="34" charset="0"/>
              <a:buChar char="•"/>
              <a:defRPr/>
            </a:pPr>
            <a:r>
              <a:rPr lang="en-US" sz="3200" b="1" dirty="0"/>
              <a:t>Very little customization.</a:t>
            </a:r>
          </a:p>
          <a:p>
            <a:pPr marL="914400" lvl="1" indent="-457200">
              <a:buFont typeface="Arial" panose="020B0604020202020204" pitchFamily="34" charset="0"/>
              <a:buChar char="•"/>
              <a:defRPr/>
            </a:pPr>
            <a:r>
              <a:rPr lang="en-US" sz="3200" dirty="0"/>
              <a:t>Inactivation after graduation (SHRDEGS)</a:t>
            </a:r>
          </a:p>
          <a:p>
            <a:pPr marL="1371600" lvl="2" indent="-457200">
              <a:buFont typeface="Arial" panose="020B0604020202020204" pitchFamily="34" charset="0"/>
              <a:buChar char="•"/>
              <a:defRPr/>
            </a:pPr>
            <a:r>
              <a:rPr lang="en-US" sz="3200" dirty="0"/>
              <a:t>Existing defect(s)</a:t>
            </a:r>
          </a:p>
          <a:p>
            <a:pPr marL="1828800" lvl="3" indent="-457200">
              <a:buFont typeface="Arial" panose="020B0604020202020204" pitchFamily="34" charset="0"/>
              <a:buChar char="•"/>
              <a:defRPr/>
            </a:pPr>
            <a:r>
              <a:rPr lang="en-US" sz="2800" dirty="0"/>
              <a:t> CR-000143525 - SHRDEGS incorrect inactivation when registration exists and issue updating student status</a:t>
            </a:r>
          </a:p>
          <a:p>
            <a:pPr marL="1828800" lvl="3" indent="-457200">
              <a:buFont typeface="Arial" panose="020B0604020202020204" pitchFamily="34" charset="0"/>
              <a:buChar char="•"/>
              <a:defRPr/>
            </a:pPr>
            <a:r>
              <a:rPr lang="en-US" sz="2800" dirty="0"/>
              <a:t>PD0019295 - SHRDEGS with parameters 14 and 15 to update student next status/term, SHRDEGS is updating the SORLFOS 'Status' in the future term (parm 15) as well as the previous term. </a:t>
            </a:r>
          </a:p>
          <a:p>
            <a:pPr marL="1828800" lvl="3" indent="-457200">
              <a:buFont typeface="Arial" panose="020B0604020202020204" pitchFamily="34" charset="0"/>
              <a:buChar char="•"/>
              <a:defRPr/>
            </a:pPr>
            <a:r>
              <a:rPr lang="en-US" sz="2800" dirty="0"/>
              <a:t>Etc…</a:t>
            </a:r>
          </a:p>
          <a:p>
            <a:pPr marL="914400" lvl="1" indent="-457200">
              <a:buFont typeface="Arial" panose="020B0604020202020204" pitchFamily="34" charset="0"/>
              <a:buChar char="•"/>
              <a:defRPr/>
            </a:pPr>
            <a:r>
              <a:rPr lang="en-US" sz="3200" dirty="0"/>
              <a:t>Inactivation after missing 4 terms</a:t>
            </a:r>
          </a:p>
          <a:p>
            <a:pPr marL="1371600" lvl="2" indent="-457200">
              <a:buFont typeface="Arial" panose="020B0604020202020204" pitchFamily="34" charset="0"/>
              <a:buChar char="•"/>
              <a:defRPr/>
            </a:pPr>
            <a:r>
              <a:rPr lang="en-US" sz="3200" dirty="0"/>
              <a:t>USask Custom Process</a:t>
            </a:r>
          </a:p>
          <a:p>
            <a:pPr marL="914400" lvl="1" indent="-457200">
              <a:buFont typeface="Arial" panose="020B0604020202020204" pitchFamily="34" charset="0"/>
              <a:buChar char="•"/>
              <a:defRPr/>
            </a:pPr>
            <a:r>
              <a:rPr lang="en-US" sz="3200" dirty="0"/>
              <a:t>Inactivation after temporarily admitted</a:t>
            </a:r>
          </a:p>
          <a:p>
            <a:pPr marL="1371600" lvl="2" indent="-457200">
              <a:buFont typeface="Arial" panose="020B0604020202020204" pitchFamily="34" charset="0"/>
              <a:buChar char="•"/>
              <a:defRPr/>
            </a:pPr>
            <a:r>
              <a:rPr lang="en-US" sz="3200" dirty="0"/>
              <a:t>USask Custom Process</a:t>
            </a:r>
          </a:p>
        </p:txBody>
      </p:sp>
    </p:spTree>
    <p:extLst>
      <p:ext uri="{BB962C8B-B14F-4D97-AF65-F5344CB8AC3E}">
        <p14:creationId xmlns:p14="http://schemas.microsoft.com/office/powerpoint/2010/main" val="37919216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7622D-9CAD-8F3D-F175-591C7C02697B}"/>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1A9878B4-63B2-18C5-D8F8-393AC047343A}"/>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AC961893-85E8-6C7C-85A6-0F5B1448DA6A}"/>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10FBBC31-7F87-C4AD-F2D3-2EE442731725}"/>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401BC3AE-D282-ACD7-C760-B4C8749AFAE6}"/>
              </a:ext>
            </a:extLst>
          </p:cNvPr>
          <p:cNvSpPr txBox="1"/>
          <p:nvPr/>
        </p:nvSpPr>
        <p:spPr>
          <a:xfrm>
            <a:off x="1066800" y="800102"/>
            <a:ext cx="150114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Operational Reports</a:t>
            </a:r>
          </a:p>
        </p:txBody>
      </p:sp>
      <p:sp>
        <p:nvSpPr>
          <p:cNvPr id="4" name="TextBox 5">
            <a:extLst>
              <a:ext uri="{FF2B5EF4-FFF2-40B4-BE49-F238E27FC236}">
                <a16:creationId xmlns:a16="http://schemas.microsoft.com/office/drawing/2014/main" id="{3AF36664-CE30-DB8D-7550-A1051E8D6B47}"/>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3BCECA48-0D23-8605-FAFC-9C6E24C52E1A}"/>
              </a:ext>
            </a:extLst>
          </p:cNvPr>
          <p:cNvSpPr txBox="1"/>
          <p:nvPr/>
        </p:nvSpPr>
        <p:spPr>
          <a:xfrm>
            <a:off x="1066800" y="2019300"/>
            <a:ext cx="16154400" cy="7048083"/>
          </a:xfrm>
          <a:prstGeom prst="rect">
            <a:avLst/>
          </a:prstGeom>
          <a:noFill/>
        </p:spPr>
        <p:txBody>
          <a:bodyPr wrap="square">
            <a:spAutoFit/>
          </a:bodyPr>
          <a:lstStyle/>
          <a:p>
            <a:pPr marL="457200" indent="-457200">
              <a:buFont typeface="Arial" panose="020B0604020202020204" pitchFamily="34" charset="0"/>
              <a:buChar char="•"/>
              <a:defRPr/>
            </a:pPr>
            <a:r>
              <a:rPr lang="en-US" sz="2800" b="1" dirty="0"/>
              <a:t>Program Fee Exception Report for the College of Graduate and Postdoctoral Studies</a:t>
            </a:r>
          </a:p>
          <a:p>
            <a:pPr marL="914400" lvl="1" indent="-457200">
              <a:buFont typeface="Arial" panose="020B0604020202020204" pitchFamily="34" charset="0"/>
              <a:buChar char="•"/>
              <a:defRPr/>
            </a:pPr>
            <a:r>
              <a:rPr lang="en-US" sz="2800" dirty="0"/>
              <a:t>Identify students being charged a per term (program) tuition rate who are taking classes outside of their program so that additional tuition is assessed.</a:t>
            </a:r>
          </a:p>
          <a:p>
            <a:pPr marL="914400" lvl="1" indent="-457200">
              <a:buFont typeface="Arial" panose="020B0604020202020204" pitchFamily="34" charset="0"/>
              <a:buChar char="•"/>
              <a:defRPr/>
            </a:pPr>
            <a:endParaRPr lang="en-US" sz="2800" dirty="0"/>
          </a:p>
          <a:p>
            <a:pPr marL="457200" indent="-457200">
              <a:buFont typeface="Arial" panose="020B0604020202020204" pitchFamily="34" charset="0"/>
              <a:buChar char="•"/>
              <a:defRPr/>
            </a:pPr>
            <a:r>
              <a:rPr lang="en-US" sz="2800" b="1" dirty="0"/>
              <a:t>Secondary Curriculum Admissions Report </a:t>
            </a:r>
          </a:p>
          <a:p>
            <a:pPr marL="914400" lvl="1" indent="-457200">
              <a:buFont typeface="Arial" panose="020B0604020202020204" pitchFamily="34" charset="0"/>
              <a:buChar char="•"/>
              <a:defRPr/>
            </a:pPr>
            <a:r>
              <a:rPr lang="en-US" sz="2800" dirty="0"/>
              <a:t>To identify students admitted to secondary curriculum. </a:t>
            </a:r>
          </a:p>
          <a:p>
            <a:pPr marL="914400" lvl="1" indent="-457200">
              <a:buFont typeface="Arial" panose="020B0604020202020204" pitchFamily="34" charset="0"/>
              <a:buChar char="•"/>
              <a:defRPr/>
            </a:pPr>
            <a:r>
              <a:rPr lang="en-US" sz="2800" dirty="0"/>
              <a:t>Colleges use the report to add secondary curricula to students’ records.</a:t>
            </a:r>
          </a:p>
          <a:p>
            <a:pPr marL="914400" lvl="1" indent="-457200">
              <a:buFont typeface="Arial" panose="020B0604020202020204" pitchFamily="34" charset="0"/>
              <a:buChar char="•"/>
              <a:defRPr/>
            </a:pPr>
            <a:endParaRPr lang="en-US" sz="2800" dirty="0"/>
          </a:p>
          <a:p>
            <a:pPr marL="457200" indent="-457200">
              <a:buFont typeface="Arial" panose="020B0604020202020204" pitchFamily="34" charset="0"/>
              <a:buChar char="•"/>
              <a:defRPr/>
            </a:pPr>
            <a:r>
              <a:rPr lang="en-US" sz="2800" b="1" dirty="0"/>
              <a:t>Students with Secondary Curriculum Report</a:t>
            </a:r>
          </a:p>
          <a:p>
            <a:pPr marL="914400" lvl="1" indent="-457200">
              <a:buFont typeface="Arial" panose="020B0604020202020204" pitchFamily="34" charset="0"/>
              <a:buChar char="•"/>
              <a:defRPr/>
            </a:pPr>
            <a:r>
              <a:rPr lang="en-US" sz="2800" dirty="0"/>
              <a:t>To identify active students who are taking secondary curriculum so that college staff can verify the student type and year in program is accurate, and they can update accordingly. </a:t>
            </a:r>
          </a:p>
          <a:p>
            <a:pPr marL="914400" lvl="1" indent="-457200">
              <a:buFont typeface="Arial" panose="020B0604020202020204" pitchFamily="34" charset="0"/>
              <a:buChar char="•"/>
              <a:defRPr/>
            </a:pPr>
            <a:r>
              <a:rPr lang="en-US" sz="2800" dirty="0"/>
              <a:t>To identify inactive students with active secondary curriculum so that college staff inactivate the secondary curriculum record(s). </a:t>
            </a:r>
          </a:p>
          <a:p>
            <a:pPr marL="914400" lvl="1" indent="-457200">
              <a:buFont typeface="Arial" panose="020B0604020202020204" pitchFamily="34" charset="0"/>
              <a:buChar char="•"/>
              <a:defRPr/>
            </a:pPr>
            <a:endParaRPr lang="en-US" sz="2800" dirty="0"/>
          </a:p>
          <a:p>
            <a:pPr marL="457200" indent="-457200">
              <a:buFont typeface="Arial" panose="020B0604020202020204" pitchFamily="34" charset="0"/>
              <a:buChar char="•"/>
              <a:defRPr/>
            </a:pPr>
            <a:r>
              <a:rPr lang="en-US" sz="2800" b="1" dirty="0"/>
              <a:t>Other reports to be created as needed</a:t>
            </a:r>
          </a:p>
          <a:p>
            <a:pPr marL="1371600" lvl="2" indent="-457200">
              <a:buFont typeface="Arial" panose="020B0604020202020204" pitchFamily="34" charset="0"/>
              <a:buChar char="•"/>
              <a:defRPr/>
            </a:pPr>
            <a:endParaRPr lang="en-US" sz="3200" dirty="0"/>
          </a:p>
        </p:txBody>
      </p:sp>
    </p:spTree>
    <p:extLst>
      <p:ext uri="{BB962C8B-B14F-4D97-AF65-F5344CB8AC3E}">
        <p14:creationId xmlns:p14="http://schemas.microsoft.com/office/powerpoint/2010/main" val="40724958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5DBE3-7AF0-5BD8-6769-036DBF300E9B}"/>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77ABE025-40E1-9A0E-747B-D73C426F03DA}"/>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7FA8C0C3-B920-0442-CDFC-2A4E18B8ABC0}"/>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6C6480E0-2A34-BEB2-B2BB-914C803E3EE2}"/>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A4E451E0-C5CC-6F94-AB3F-E2E3DF98EEF3}"/>
              </a:ext>
            </a:extLst>
          </p:cNvPr>
          <p:cNvSpPr txBox="1"/>
          <p:nvPr/>
        </p:nvSpPr>
        <p:spPr>
          <a:xfrm>
            <a:off x="1066800" y="419100"/>
            <a:ext cx="150114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Report Examples</a:t>
            </a:r>
          </a:p>
        </p:txBody>
      </p:sp>
      <p:sp>
        <p:nvSpPr>
          <p:cNvPr id="4" name="TextBox 5">
            <a:extLst>
              <a:ext uri="{FF2B5EF4-FFF2-40B4-BE49-F238E27FC236}">
                <a16:creationId xmlns:a16="http://schemas.microsoft.com/office/drawing/2014/main" id="{56C422B3-CCD2-8709-3980-4E856B819C2A}"/>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pic>
        <p:nvPicPr>
          <p:cNvPr id="5" name="Content Placeholder 4">
            <a:extLst>
              <a:ext uri="{FF2B5EF4-FFF2-40B4-BE49-F238E27FC236}">
                <a16:creationId xmlns:a16="http://schemas.microsoft.com/office/drawing/2014/main" id="{047B79D3-68A9-E1FA-CB97-54C8337A91D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a:xfrm>
            <a:off x="677417" y="1790700"/>
            <a:ext cx="16543783" cy="3327022"/>
          </a:xfrm>
          <a:prstGeom prst="rect">
            <a:avLst/>
          </a:prstGeom>
        </p:spPr>
      </p:pic>
      <p:pic>
        <p:nvPicPr>
          <p:cNvPr id="7" name="Picture 4">
            <a:extLst>
              <a:ext uri="{FF2B5EF4-FFF2-40B4-BE49-F238E27FC236}">
                <a16:creationId xmlns:a16="http://schemas.microsoft.com/office/drawing/2014/main" id="{0BFFF703-94D3-BC4D-B21F-711760BDA6E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8537" y="5448300"/>
            <a:ext cx="16406463" cy="3038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65089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BADC5-8C71-DCF3-076D-D4DB26A5D24D}"/>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C924E404-608D-065B-E4D0-44E3A95AFFB1}"/>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95001B7C-4145-0810-CC95-214F427F6D6C}"/>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59AD6A8C-D5D1-4F0C-66B7-A527BA964E4F}"/>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9CD576AF-C547-AFDA-D5A9-A6E38F5C80BA}"/>
              </a:ext>
            </a:extLst>
          </p:cNvPr>
          <p:cNvSpPr txBox="1"/>
          <p:nvPr/>
        </p:nvSpPr>
        <p:spPr>
          <a:xfrm>
            <a:off x="1066800" y="800102"/>
            <a:ext cx="150114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Documentation &amp; Training</a:t>
            </a:r>
          </a:p>
        </p:txBody>
      </p:sp>
      <p:sp>
        <p:nvSpPr>
          <p:cNvPr id="4" name="TextBox 5">
            <a:extLst>
              <a:ext uri="{FF2B5EF4-FFF2-40B4-BE49-F238E27FC236}">
                <a16:creationId xmlns:a16="http://schemas.microsoft.com/office/drawing/2014/main" id="{2277B31C-CAB5-83CD-DB3B-1093D1FE3A7C}"/>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F030E548-F0ED-93D7-45E0-A06F2860AFA1}"/>
              </a:ext>
            </a:extLst>
          </p:cNvPr>
          <p:cNvSpPr txBox="1"/>
          <p:nvPr/>
        </p:nvSpPr>
        <p:spPr>
          <a:xfrm>
            <a:off x="1066800" y="2178189"/>
            <a:ext cx="16154400" cy="5632311"/>
          </a:xfrm>
          <a:prstGeom prst="rect">
            <a:avLst/>
          </a:prstGeom>
          <a:noFill/>
        </p:spPr>
        <p:txBody>
          <a:bodyPr wrap="square">
            <a:spAutoFit/>
          </a:bodyPr>
          <a:lstStyle/>
          <a:p>
            <a:pPr marL="457200" indent="-457200">
              <a:buFont typeface="Arial" panose="020B0604020202020204" pitchFamily="34" charset="0"/>
              <a:buChar char="•"/>
              <a:defRPr/>
            </a:pPr>
            <a:r>
              <a:rPr lang="en-US" sz="3600" b="1" dirty="0"/>
              <a:t>Training materials</a:t>
            </a:r>
          </a:p>
          <a:p>
            <a:pPr marL="914400" lvl="1" indent="-457200">
              <a:buFont typeface="Arial" panose="020B0604020202020204" pitchFamily="34" charset="0"/>
              <a:buChar char="•"/>
              <a:defRPr/>
            </a:pPr>
            <a:r>
              <a:rPr lang="en-US" sz="3600" dirty="0"/>
              <a:t>Written manual</a:t>
            </a:r>
          </a:p>
          <a:p>
            <a:pPr marL="1371600" lvl="2" indent="-457200">
              <a:buFont typeface="Arial" panose="020B0604020202020204" pitchFamily="34" charset="0"/>
              <a:buChar char="•"/>
              <a:defRPr/>
            </a:pPr>
            <a:r>
              <a:rPr lang="en-US" sz="3600" dirty="0"/>
              <a:t>Terminology</a:t>
            </a:r>
          </a:p>
          <a:p>
            <a:pPr marL="1371600" lvl="2" indent="-457200">
              <a:buFont typeface="Arial" panose="020B0604020202020204" pitchFamily="34" charset="0"/>
              <a:buChar char="•"/>
              <a:defRPr/>
            </a:pPr>
            <a:r>
              <a:rPr lang="en-US" sz="3600" dirty="0"/>
              <a:t>How to add a secondary curricula record</a:t>
            </a:r>
          </a:p>
          <a:p>
            <a:pPr marL="1371600" lvl="2" indent="-457200">
              <a:buFont typeface="Arial" panose="020B0604020202020204" pitchFamily="34" charset="0"/>
              <a:buChar char="•"/>
              <a:defRPr/>
            </a:pPr>
            <a:r>
              <a:rPr lang="en-US" sz="3600" dirty="0"/>
              <a:t>Switching priorities for multiple curricula</a:t>
            </a:r>
          </a:p>
          <a:p>
            <a:pPr marL="1371600" lvl="2" indent="-457200">
              <a:buFont typeface="Arial" panose="020B0604020202020204" pitchFamily="34" charset="0"/>
              <a:buChar char="•"/>
              <a:defRPr/>
            </a:pPr>
            <a:r>
              <a:rPr lang="en-US" sz="3600" dirty="0"/>
              <a:t>Inactivating a curricula record</a:t>
            </a:r>
          </a:p>
          <a:p>
            <a:pPr marL="1371600" lvl="2" indent="-457200">
              <a:buFont typeface="Arial" panose="020B0604020202020204" pitchFamily="34" charset="0"/>
              <a:buChar char="•"/>
              <a:defRPr/>
            </a:pPr>
            <a:endParaRPr lang="en-US" sz="3600" dirty="0"/>
          </a:p>
          <a:p>
            <a:pPr marL="457200" indent="-457200">
              <a:buFont typeface="Arial" panose="020B0604020202020204" pitchFamily="34" charset="0"/>
              <a:buChar char="•"/>
              <a:defRPr/>
            </a:pPr>
            <a:r>
              <a:rPr lang="en-US" sz="3600" b="1" dirty="0"/>
              <a:t>Video</a:t>
            </a:r>
          </a:p>
          <a:p>
            <a:pPr marL="457200" indent="-457200">
              <a:buFont typeface="Arial" panose="020B0604020202020204" pitchFamily="34" charset="0"/>
              <a:buChar char="•"/>
              <a:defRPr/>
            </a:pPr>
            <a:endParaRPr lang="en-US" sz="3600" b="1" dirty="0"/>
          </a:p>
          <a:p>
            <a:pPr marL="457200" indent="-457200">
              <a:buFont typeface="Arial" panose="020B0604020202020204" pitchFamily="34" charset="0"/>
              <a:buChar char="•"/>
              <a:defRPr/>
            </a:pPr>
            <a:r>
              <a:rPr lang="en-US" sz="3600" b="1" dirty="0"/>
              <a:t>Demos/training sessions were offered to internal staff and all stakeholders </a:t>
            </a:r>
          </a:p>
        </p:txBody>
      </p:sp>
    </p:spTree>
    <p:extLst>
      <p:ext uri="{BB962C8B-B14F-4D97-AF65-F5344CB8AC3E}">
        <p14:creationId xmlns:p14="http://schemas.microsoft.com/office/powerpoint/2010/main" val="17092355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568BA6-BEC2-6A5D-B769-7AB851CB6B69}"/>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9ACCFB57-3BF6-8203-7861-14167E6635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88000" cy="8296505"/>
          </a:xfrm>
          <a:prstGeom prst="rect">
            <a:avLst/>
          </a:prstGeom>
        </p:spPr>
      </p:pic>
      <p:sp>
        <p:nvSpPr>
          <p:cNvPr id="10" name="Freeform 4">
            <a:extLst>
              <a:ext uri="{FF2B5EF4-FFF2-40B4-BE49-F238E27FC236}">
                <a16:creationId xmlns:a16="http://schemas.microsoft.com/office/drawing/2014/main" id="{C13C6C5F-E11B-2047-FB7C-8F4C5E0AEA4D}"/>
              </a:ext>
            </a:extLst>
          </p:cNvPr>
          <p:cNvSpPr/>
          <p:nvPr/>
        </p:nvSpPr>
        <p:spPr>
          <a:xfrm>
            <a:off x="10972800" y="0"/>
            <a:ext cx="6012000" cy="8298000"/>
          </a:xfrm>
          <a:custGeom>
            <a:avLst/>
            <a:gdLst/>
            <a:ahLst/>
            <a:cxnLst/>
            <a:rect l="l" t="t" r="r" b="b"/>
            <a:pathLst>
              <a:path w="18355604" h="8609710">
                <a:moveTo>
                  <a:pt x="0" y="0"/>
                </a:moveTo>
                <a:lnTo>
                  <a:pt x="18355604" y="0"/>
                </a:lnTo>
                <a:lnTo>
                  <a:pt x="18355604" y="8609710"/>
                </a:lnTo>
                <a:lnTo>
                  <a:pt x="0" y="8609710"/>
                </a:lnTo>
                <a:lnTo>
                  <a:pt x="0" y="0"/>
                </a:lnTo>
                <a:close/>
              </a:path>
            </a:pathLst>
          </a:custGeom>
          <a:blipFill>
            <a:blip r:embed="rId3"/>
            <a:stretch>
              <a:fillRect l="-14" t="-103688" r="-560530" b="-23967"/>
            </a:stretch>
          </a:blipFill>
        </p:spPr>
        <p:txBody>
          <a:bodyPr/>
          <a:lstStyle/>
          <a:p>
            <a:endParaRPr lang="en-US" dirty="0">
              <a:latin typeface="Open Sans" panose="020B0606030504020204" pitchFamily="34" charset="0"/>
            </a:endParaRPr>
          </a:p>
        </p:txBody>
      </p:sp>
      <p:sp>
        <p:nvSpPr>
          <p:cNvPr id="2" name="Freeform 2">
            <a:extLst>
              <a:ext uri="{FF2B5EF4-FFF2-40B4-BE49-F238E27FC236}">
                <a16:creationId xmlns:a16="http://schemas.microsoft.com/office/drawing/2014/main" id="{B89AF029-9DCA-BD65-1942-6B1B8721BC89}"/>
              </a:ext>
            </a:extLst>
          </p:cNvPr>
          <p:cNvSpPr/>
          <p:nvPr/>
        </p:nvSpPr>
        <p:spPr>
          <a:xfrm>
            <a:off x="521494" y="9070328"/>
            <a:ext cx="2860693" cy="76659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48458E6A-6EB6-623F-B74A-2A4A260BFFFB}"/>
              </a:ext>
            </a:extLst>
          </p:cNvPr>
          <p:cNvSpPr/>
          <p:nvPr/>
        </p:nvSpPr>
        <p:spPr>
          <a:xfrm>
            <a:off x="4035160" y="9119162"/>
            <a:ext cx="3065895" cy="668923"/>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dirty="0">
              <a:latin typeface="Open Sans" panose="020B0606030504020204" pitchFamily="34" charset="0"/>
            </a:endParaRPr>
          </a:p>
        </p:txBody>
      </p:sp>
      <p:sp>
        <p:nvSpPr>
          <p:cNvPr id="11" name="TextBox 10">
            <a:extLst>
              <a:ext uri="{FF2B5EF4-FFF2-40B4-BE49-F238E27FC236}">
                <a16:creationId xmlns:a16="http://schemas.microsoft.com/office/drawing/2014/main" id="{ADC3EA81-81C9-85B0-DD3B-8C7D04B6C7E6}"/>
              </a:ext>
            </a:extLst>
          </p:cNvPr>
          <p:cNvSpPr txBox="1"/>
          <p:nvPr/>
        </p:nvSpPr>
        <p:spPr>
          <a:xfrm>
            <a:off x="11477112" y="3695700"/>
            <a:ext cx="5003375" cy="1210781"/>
          </a:xfrm>
          <a:prstGeom prst="rect">
            <a:avLst/>
          </a:prstGeom>
          <a:noFill/>
        </p:spPr>
        <p:txBody>
          <a:bodyPr wrap="square" rtlCol="0">
            <a:spAutoFit/>
          </a:bodyPr>
          <a:lstStyle/>
          <a:p>
            <a:pPr algn="ctr">
              <a:lnSpc>
                <a:spcPts val="8600"/>
              </a:lnSpc>
            </a:pPr>
            <a:r>
              <a:rPr lang="en-CA" sz="8800" dirty="0">
                <a:solidFill>
                  <a:schemeClr val="bg1"/>
                </a:solidFill>
                <a:effectLst/>
                <a:latin typeface="Open Sans Condensed" pitchFamily="2" charset="0"/>
                <a:ea typeface="Open Sans Condensed" pitchFamily="2" charset="0"/>
                <a:cs typeface="Open Sans Condensed" pitchFamily="2" charset="0"/>
              </a:rPr>
              <a:t>ROLLOUT</a:t>
            </a:r>
          </a:p>
        </p:txBody>
      </p:sp>
      <p:sp>
        <p:nvSpPr>
          <p:cNvPr id="4" name="TextBox 5">
            <a:extLst>
              <a:ext uri="{FF2B5EF4-FFF2-40B4-BE49-F238E27FC236}">
                <a16:creationId xmlns:a16="http://schemas.microsoft.com/office/drawing/2014/main" id="{1600AC04-AC3B-BAA0-E00F-486D32647750}"/>
              </a:ext>
            </a:extLst>
          </p:cNvPr>
          <p:cNvSpPr txBox="1"/>
          <p:nvPr/>
        </p:nvSpPr>
        <p:spPr>
          <a:xfrm>
            <a:off x="10972800" y="9236453"/>
            <a:ext cx="6652246"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Tree>
    <p:extLst>
      <p:ext uri="{BB962C8B-B14F-4D97-AF65-F5344CB8AC3E}">
        <p14:creationId xmlns:p14="http://schemas.microsoft.com/office/powerpoint/2010/main" val="22681660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7AD353-9ECD-0518-13E1-361C566FAB7C}"/>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C71920F8-04E3-6378-608A-C5E4903197C1}"/>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BFD51C00-B317-D7FE-32D3-2AA99D5A75E2}"/>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CE175E64-B91A-4F2C-491D-E1504FCB5242}"/>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A781985C-9254-E152-1BDC-A6F4C1AEFD3E}"/>
              </a:ext>
            </a:extLst>
          </p:cNvPr>
          <p:cNvSpPr txBox="1"/>
          <p:nvPr/>
        </p:nvSpPr>
        <p:spPr>
          <a:xfrm>
            <a:off x="1066800" y="800102"/>
            <a:ext cx="150114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Go Live</a:t>
            </a:r>
          </a:p>
        </p:txBody>
      </p:sp>
      <p:sp>
        <p:nvSpPr>
          <p:cNvPr id="4" name="TextBox 5">
            <a:extLst>
              <a:ext uri="{FF2B5EF4-FFF2-40B4-BE49-F238E27FC236}">
                <a16:creationId xmlns:a16="http://schemas.microsoft.com/office/drawing/2014/main" id="{107743DE-2678-1790-9888-4F8CCE540D0B}"/>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F5772A70-F8CF-E916-DE99-21A13D6E754F}"/>
              </a:ext>
            </a:extLst>
          </p:cNvPr>
          <p:cNvSpPr txBox="1"/>
          <p:nvPr/>
        </p:nvSpPr>
        <p:spPr>
          <a:xfrm>
            <a:off x="1066800" y="2198787"/>
            <a:ext cx="16154400" cy="5078313"/>
          </a:xfrm>
          <a:prstGeom prst="rect">
            <a:avLst/>
          </a:prstGeom>
          <a:noFill/>
        </p:spPr>
        <p:txBody>
          <a:bodyPr wrap="square">
            <a:spAutoFit/>
          </a:bodyPr>
          <a:lstStyle/>
          <a:p>
            <a:pPr marL="457200" indent="-457200">
              <a:buFont typeface="Arial" panose="020B0604020202020204" pitchFamily="34" charset="0"/>
              <a:buChar char="•"/>
              <a:defRPr/>
            </a:pPr>
            <a:r>
              <a:rPr lang="en-US" sz="3600" b="1" dirty="0"/>
              <a:t>Configuration turned on in PROD.</a:t>
            </a:r>
          </a:p>
          <a:p>
            <a:pPr marL="457200" indent="-457200">
              <a:buFont typeface="Arial" panose="020B0604020202020204" pitchFamily="34" charset="0"/>
              <a:buChar char="•"/>
              <a:defRPr/>
            </a:pPr>
            <a:endParaRPr lang="en-US" sz="3600" b="1" dirty="0"/>
          </a:p>
          <a:p>
            <a:pPr marL="457200" indent="-457200">
              <a:buFont typeface="Arial" panose="020B0604020202020204" pitchFamily="34" charset="0"/>
              <a:buChar char="•"/>
              <a:defRPr/>
            </a:pPr>
            <a:r>
              <a:rPr lang="en-US" sz="3600" b="1" dirty="0"/>
              <a:t>Communication sent to all stakeholders.</a:t>
            </a:r>
          </a:p>
          <a:p>
            <a:pPr marL="457200" indent="-457200">
              <a:buFont typeface="Arial" panose="020B0604020202020204" pitchFamily="34" charset="0"/>
              <a:buChar char="•"/>
              <a:defRPr/>
            </a:pPr>
            <a:endParaRPr lang="en-US" sz="3600" b="1" dirty="0"/>
          </a:p>
          <a:p>
            <a:pPr marL="457200" indent="-457200">
              <a:buFont typeface="Arial" panose="020B0604020202020204" pitchFamily="34" charset="0"/>
              <a:buChar char="•"/>
              <a:defRPr/>
            </a:pPr>
            <a:r>
              <a:rPr lang="en-US" sz="3600" b="1" dirty="0"/>
              <a:t>Working bee-met with each college to add secondary curricula to students’ records together.</a:t>
            </a:r>
          </a:p>
          <a:p>
            <a:pPr marL="457200" indent="-457200">
              <a:buFont typeface="Arial" panose="020B0604020202020204" pitchFamily="34" charset="0"/>
              <a:buChar char="•"/>
              <a:defRPr/>
            </a:pPr>
            <a:endParaRPr lang="en-US" sz="3600" dirty="0"/>
          </a:p>
          <a:p>
            <a:pPr marL="457200" indent="-457200">
              <a:buFont typeface="Arial" panose="020B0604020202020204" pitchFamily="34" charset="0"/>
              <a:buChar char="•"/>
              <a:defRPr/>
            </a:pPr>
            <a:r>
              <a:rPr lang="en-US" sz="3600" b="1" dirty="0"/>
              <a:t>Reports monitored weekly to ensure data entry </a:t>
            </a:r>
            <a:r>
              <a:rPr lang="en-US" sz="3600" b="1"/>
              <a:t>done correctly.</a:t>
            </a:r>
            <a:endParaRPr lang="en-US" sz="3600" b="1" dirty="0"/>
          </a:p>
          <a:p>
            <a:pPr marL="914400" lvl="1" indent="-457200">
              <a:buFont typeface="Arial" panose="020B0604020202020204" pitchFamily="34" charset="0"/>
              <a:buChar char="•"/>
              <a:defRPr/>
            </a:pPr>
            <a:r>
              <a:rPr lang="en-US" sz="3600" dirty="0"/>
              <a:t>Follow up with colleges as needed.</a:t>
            </a:r>
          </a:p>
        </p:txBody>
      </p:sp>
    </p:spTree>
    <p:extLst>
      <p:ext uri="{BB962C8B-B14F-4D97-AF65-F5344CB8AC3E}">
        <p14:creationId xmlns:p14="http://schemas.microsoft.com/office/powerpoint/2010/main" val="18653976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61FBCC-99FF-DDB9-C3EF-887B68458529}"/>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4626600D-EFFD-8634-C9F9-70509EBA9DF3}"/>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B51D8B0E-37E4-E464-F185-519B93FC8DFF}"/>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C2A4BA59-EC7A-C3F4-A1FA-43440AC9538B}"/>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A6BB292A-B82F-3FBC-53D3-E9F0773A65D5}"/>
              </a:ext>
            </a:extLst>
          </p:cNvPr>
          <p:cNvSpPr txBox="1"/>
          <p:nvPr/>
        </p:nvSpPr>
        <p:spPr>
          <a:xfrm>
            <a:off x="1066800" y="800102"/>
            <a:ext cx="150114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Data Clean-up</a:t>
            </a:r>
          </a:p>
        </p:txBody>
      </p:sp>
      <p:sp>
        <p:nvSpPr>
          <p:cNvPr id="4" name="TextBox 5">
            <a:extLst>
              <a:ext uri="{FF2B5EF4-FFF2-40B4-BE49-F238E27FC236}">
                <a16:creationId xmlns:a16="http://schemas.microsoft.com/office/drawing/2014/main" id="{C803F5AD-1AF3-5D5C-D2B5-B05C516BC8BA}"/>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5511A1B6-5762-AAA3-24F2-6D6B703CB3E6}"/>
              </a:ext>
            </a:extLst>
          </p:cNvPr>
          <p:cNvSpPr txBox="1"/>
          <p:nvPr/>
        </p:nvSpPr>
        <p:spPr>
          <a:xfrm>
            <a:off x="1066800" y="2198787"/>
            <a:ext cx="16154400" cy="5016758"/>
          </a:xfrm>
          <a:prstGeom prst="rect">
            <a:avLst/>
          </a:prstGeom>
          <a:noFill/>
        </p:spPr>
        <p:txBody>
          <a:bodyPr wrap="square">
            <a:spAutoFit/>
          </a:bodyPr>
          <a:lstStyle/>
          <a:p>
            <a:pPr marL="457200" indent="-457200">
              <a:buFont typeface="Arial" panose="020B0604020202020204" pitchFamily="34" charset="0"/>
              <a:buChar char="•"/>
              <a:defRPr/>
            </a:pPr>
            <a:r>
              <a:rPr lang="en-US" sz="4000" b="1" dirty="0"/>
              <a:t>We discovered data errors while learning about concurrent curricula.</a:t>
            </a:r>
          </a:p>
          <a:p>
            <a:pPr marL="914400" lvl="1" indent="-457200">
              <a:buFont typeface="Arial" panose="020B0604020202020204" pitchFamily="34" charset="0"/>
              <a:buChar char="•"/>
              <a:defRPr/>
            </a:pPr>
            <a:r>
              <a:rPr lang="en-US" sz="4000" dirty="0"/>
              <a:t>Some of the errors were cleaned up by our unit, i.e., incorrect secondary curriculum for inactive students.</a:t>
            </a:r>
          </a:p>
          <a:p>
            <a:pPr marL="914400" lvl="1" indent="-457200">
              <a:buFont typeface="Arial" panose="020B0604020202020204" pitchFamily="34" charset="0"/>
              <a:buChar char="•"/>
              <a:defRPr/>
            </a:pPr>
            <a:r>
              <a:rPr lang="en-US" sz="4000" dirty="0"/>
              <a:t>We met with college staff to clean up errors. This was an opportunity for staff to practice making updates to students’ records. Reinforced the training.	</a:t>
            </a:r>
          </a:p>
          <a:p>
            <a:pPr marL="1371600" lvl="2" indent="-457200">
              <a:buFont typeface="Arial" panose="020B0604020202020204" pitchFamily="34" charset="0"/>
              <a:buChar char="•"/>
              <a:defRPr/>
            </a:pPr>
            <a:r>
              <a:rPr lang="en-US" sz="4000" dirty="0"/>
              <a:t>Fixing incorrect secondary curricula for active students</a:t>
            </a:r>
          </a:p>
          <a:p>
            <a:pPr marL="1371600" lvl="2" indent="-457200">
              <a:buFont typeface="Arial" panose="020B0604020202020204" pitchFamily="34" charset="0"/>
              <a:buChar char="•"/>
              <a:defRPr/>
            </a:pPr>
            <a:r>
              <a:rPr lang="en-US" sz="4000" dirty="0"/>
              <a:t>Inactivating secondary curricula for inactive students</a:t>
            </a:r>
          </a:p>
        </p:txBody>
      </p:sp>
    </p:spTree>
    <p:extLst>
      <p:ext uri="{BB962C8B-B14F-4D97-AF65-F5344CB8AC3E}">
        <p14:creationId xmlns:p14="http://schemas.microsoft.com/office/powerpoint/2010/main" val="33247367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7DE94BE-4C22-5075-2E9D-6187E67594FC}"/>
              </a:ext>
            </a:extLst>
          </p:cNvPr>
          <p:cNvSpPr/>
          <p:nvPr/>
        </p:nvSpPr>
        <p:spPr>
          <a:xfrm>
            <a:off x="0" y="-30358"/>
            <a:ext cx="18288000" cy="8644856"/>
          </a:xfrm>
          <a:prstGeom prst="rect">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Freeform 7"/>
          <p:cNvSpPr/>
          <p:nvPr/>
        </p:nvSpPr>
        <p:spPr>
          <a:xfrm>
            <a:off x="0" y="1"/>
            <a:ext cx="18288000" cy="8614499"/>
          </a:xfrm>
          <a:custGeom>
            <a:avLst/>
            <a:gdLst/>
            <a:ahLst/>
            <a:cxnLst/>
            <a:rect l="l" t="t" r="r" b="b"/>
            <a:pathLst>
              <a:path w="18288000" h="8614498">
                <a:moveTo>
                  <a:pt x="0" y="0"/>
                </a:moveTo>
                <a:lnTo>
                  <a:pt x="18288000" y="0"/>
                </a:lnTo>
                <a:lnTo>
                  <a:pt x="18288000" y="8614498"/>
                </a:lnTo>
                <a:lnTo>
                  <a:pt x="0" y="8614498"/>
                </a:lnTo>
                <a:lnTo>
                  <a:pt x="0" y="0"/>
                </a:lnTo>
                <a:close/>
              </a:path>
            </a:pathLst>
          </a:custGeom>
          <a:blipFill dpi="0" rotWithShape="1">
            <a:blip r:embed="rId3">
              <a:extLst>
                <a:ext uri="{96DAC541-7B7A-43D3-8B79-37D633B846F1}">
                  <asvg:svgBlip xmlns:asvg="http://schemas.microsoft.com/office/drawing/2016/SVG/main" r:embed="rId4"/>
                </a:ext>
              </a:extLst>
            </a:blip>
            <a:srcRect/>
            <a:stretch>
              <a:fillRect b="-19414"/>
            </a:stretch>
          </a:blipFill>
        </p:spPr>
        <p:txBody>
          <a:bodyPr/>
          <a:lstStyle/>
          <a:p>
            <a:endParaRPr lang="en-US" dirty="0">
              <a:latin typeface="Open Sans" panose="020B0606030504020204" pitchFamily="34" charset="0"/>
            </a:endParaRPr>
          </a:p>
        </p:txBody>
      </p:sp>
      <p:sp>
        <p:nvSpPr>
          <p:cNvPr id="2" name="Freeform 2"/>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latin typeface="Open Sans" panose="020B0606030504020204" pitchFamily="34" charset="0"/>
            </a:endParaRPr>
          </a:p>
        </p:txBody>
      </p:sp>
      <p:sp>
        <p:nvSpPr>
          <p:cNvPr id="3" name="Freeform 3"/>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dirty="0">
              <a:latin typeface="Open Sans" panose="020B0606030504020204" pitchFamily="34" charset="0"/>
            </a:endParaRPr>
          </a:p>
        </p:txBody>
      </p:sp>
      <p:sp>
        <p:nvSpPr>
          <p:cNvPr id="10" name="TextBox 9">
            <a:extLst>
              <a:ext uri="{FF2B5EF4-FFF2-40B4-BE49-F238E27FC236}">
                <a16:creationId xmlns:a16="http://schemas.microsoft.com/office/drawing/2014/main" id="{689D05AF-E5BC-759B-73C6-C4546E99FA69}"/>
              </a:ext>
            </a:extLst>
          </p:cNvPr>
          <p:cNvSpPr txBox="1"/>
          <p:nvPr/>
        </p:nvSpPr>
        <p:spPr>
          <a:xfrm>
            <a:off x="521495" y="338576"/>
            <a:ext cx="6324600" cy="2195473"/>
          </a:xfrm>
          <a:prstGeom prst="rect">
            <a:avLst/>
          </a:prstGeom>
          <a:noFill/>
        </p:spPr>
        <p:txBody>
          <a:bodyPr wrap="square" rtlCol="0">
            <a:spAutoFit/>
          </a:bodyPr>
          <a:lstStyle/>
          <a:p>
            <a:pPr>
              <a:lnSpc>
                <a:spcPts val="8201"/>
              </a:lnSpc>
            </a:pPr>
            <a:r>
              <a:rPr lang="en-CA" sz="7200" dirty="0">
                <a:solidFill>
                  <a:schemeClr val="bg1"/>
                </a:solidFill>
                <a:latin typeface="Open Sans Condensed" pitchFamily="2" charset="0"/>
                <a:ea typeface="Open Sans Condensed" pitchFamily="2" charset="0"/>
                <a:cs typeface="Open Sans Condensed" pitchFamily="2" charset="0"/>
              </a:rPr>
              <a:t>University of Saskatchewan</a:t>
            </a:r>
          </a:p>
        </p:txBody>
      </p:sp>
      <p:sp>
        <p:nvSpPr>
          <p:cNvPr id="11" name="TextBox 10">
            <a:extLst>
              <a:ext uri="{FF2B5EF4-FFF2-40B4-BE49-F238E27FC236}">
                <a16:creationId xmlns:a16="http://schemas.microsoft.com/office/drawing/2014/main" id="{EC84C5EE-E04E-6B86-997E-2D210FE5B3AC}"/>
              </a:ext>
            </a:extLst>
          </p:cNvPr>
          <p:cNvSpPr txBox="1"/>
          <p:nvPr/>
        </p:nvSpPr>
        <p:spPr>
          <a:xfrm>
            <a:off x="630130" y="2593040"/>
            <a:ext cx="7306862" cy="5909310"/>
          </a:xfrm>
          <a:prstGeom prst="rect">
            <a:avLst/>
          </a:prstGeom>
          <a:noFill/>
        </p:spPr>
        <p:txBody>
          <a:bodyPr wrap="square" rtlCol="0">
            <a:spAutoFit/>
          </a:bodyPr>
          <a:lstStyle/>
          <a:p>
            <a:r>
              <a:rPr lang="en-US" altLang="en-US" sz="2700" dirty="0">
                <a:solidFill>
                  <a:schemeClr val="bg1"/>
                </a:solidFill>
                <a:latin typeface="Calibri" panose="020F0502020204030204" pitchFamily="34" charset="0"/>
                <a:ea typeface="ＭＳ Ｐゴシック" panose="020B0600070205080204" pitchFamily="34" charset="-128"/>
                <a:cs typeface="Calibri" panose="020F0502020204030204" pitchFamily="34" charset="0"/>
              </a:rPr>
              <a:t>The University of Saskatchewan's (USask) main campus is located in Saskatoon, Saskatchewan, on Treaty 6 territory and the traditional homeland of the Métis.</a:t>
            </a:r>
          </a:p>
          <a:p>
            <a:endParaRPr lang="en-US" altLang="en-US" sz="2700" dirty="0">
              <a:solidFill>
                <a:schemeClr val="bg1"/>
              </a:solidFill>
              <a:latin typeface="Calibri" panose="020F0502020204030204" pitchFamily="34" charset="0"/>
              <a:ea typeface="ＭＳ Ｐゴシック" panose="020B0600070205080204" pitchFamily="34" charset="-128"/>
              <a:cs typeface="Calibri" panose="020F0502020204030204" pitchFamily="34" charset="0"/>
            </a:endParaRPr>
          </a:p>
          <a:p>
            <a:r>
              <a:rPr lang="en-US" altLang="en-US" sz="2700" dirty="0">
                <a:solidFill>
                  <a:schemeClr val="bg1"/>
                </a:solidFill>
                <a:latin typeface="Calibri" panose="020F0502020204030204" pitchFamily="34" charset="0"/>
                <a:ea typeface="ＭＳ Ｐゴシック" panose="020B0600070205080204" pitchFamily="34" charset="-128"/>
                <a:cs typeface="Calibri" panose="020F0502020204030204" pitchFamily="34" charset="0"/>
              </a:rPr>
              <a:t>Usask is one of Canada’s Top 15 Research Universities (U15).</a:t>
            </a:r>
          </a:p>
          <a:p>
            <a:endParaRPr lang="en-US" altLang="en-US" sz="2700" dirty="0">
              <a:solidFill>
                <a:schemeClr val="bg1"/>
              </a:solidFill>
              <a:latin typeface="Calibri" panose="020F0502020204030204" pitchFamily="34" charset="0"/>
              <a:ea typeface="ＭＳ Ｐゴシック" panose="020B0600070205080204" pitchFamily="34" charset="-128"/>
              <a:cs typeface="Calibri" panose="020F0502020204030204" pitchFamily="34" charset="0"/>
            </a:endParaRPr>
          </a:p>
          <a:p>
            <a:pPr lvl="1">
              <a:buFont typeface="Arial" panose="020B0604020202020204" pitchFamily="34" charset="0"/>
              <a:buChar char="•"/>
            </a:pPr>
            <a:r>
              <a:rPr lang="en-US" altLang="en-US" sz="2700" dirty="0">
                <a:solidFill>
                  <a:schemeClr val="bg1"/>
                </a:solidFill>
                <a:latin typeface="Calibri" panose="020F0502020204030204" pitchFamily="34" charset="0"/>
                <a:ea typeface="ＭＳ Ｐゴシック" panose="020B0600070205080204" pitchFamily="34" charset="-128"/>
                <a:cs typeface="Calibri" panose="020F0502020204030204" pitchFamily="34" charset="0"/>
              </a:rPr>
              <a:t>25,900+ Students	</a:t>
            </a:r>
          </a:p>
          <a:p>
            <a:pPr lvl="1">
              <a:buFont typeface="Arial" panose="020B0604020202020204" pitchFamily="34" charset="0"/>
              <a:buChar char="•"/>
            </a:pPr>
            <a:r>
              <a:rPr lang="en-US" altLang="en-US" sz="2700" dirty="0">
                <a:solidFill>
                  <a:schemeClr val="bg1"/>
                </a:solidFill>
                <a:latin typeface="Calibri" panose="020F0502020204030204" pitchFamily="34" charset="0"/>
                <a:ea typeface="ＭＳ Ｐゴシック" panose="020B0600070205080204" pitchFamily="34" charset="-128"/>
                <a:cs typeface="Calibri" panose="020F0502020204030204" pitchFamily="34" charset="0"/>
              </a:rPr>
              <a:t>3,400+ Self-declared Indigenous students</a:t>
            </a:r>
          </a:p>
          <a:p>
            <a:pPr lvl="1">
              <a:buFont typeface="Arial" panose="020B0604020202020204" pitchFamily="34" charset="0"/>
              <a:buChar char="•"/>
            </a:pPr>
            <a:r>
              <a:rPr lang="en-US" altLang="en-US" sz="2700" dirty="0">
                <a:solidFill>
                  <a:schemeClr val="bg1"/>
                </a:solidFill>
                <a:latin typeface="Calibri" panose="020F0502020204030204" pitchFamily="34" charset="0"/>
                <a:ea typeface="ＭＳ Ｐゴシック" panose="020B0600070205080204" pitchFamily="34" charset="-128"/>
                <a:cs typeface="Calibri" panose="020F0502020204030204" pitchFamily="34" charset="0"/>
              </a:rPr>
              <a:t>4,300+ Graduate students</a:t>
            </a:r>
          </a:p>
          <a:p>
            <a:pPr lvl="1">
              <a:buFont typeface="Arial" panose="020B0604020202020204" pitchFamily="34" charset="0"/>
              <a:buChar char="•"/>
            </a:pPr>
            <a:r>
              <a:rPr lang="en-US" altLang="en-US" sz="2700" dirty="0">
                <a:solidFill>
                  <a:schemeClr val="bg1"/>
                </a:solidFill>
                <a:latin typeface="Calibri" panose="020F0502020204030204" pitchFamily="34" charset="0"/>
                <a:ea typeface="ＭＳ Ｐゴシック" panose="020B0600070205080204" pitchFamily="34" charset="-128"/>
                <a:cs typeface="Calibri" panose="020F0502020204030204" pitchFamily="34" charset="0"/>
              </a:rPr>
              <a:t>3,100+ International students</a:t>
            </a:r>
          </a:p>
          <a:p>
            <a:pPr lvl="1">
              <a:buFont typeface="Arial" panose="020B0604020202020204" pitchFamily="34" charset="0"/>
              <a:buChar char="•"/>
            </a:pPr>
            <a:r>
              <a:rPr lang="en-US" altLang="en-US" sz="2700" dirty="0">
                <a:solidFill>
                  <a:schemeClr val="bg1"/>
                </a:solidFill>
                <a:latin typeface="Calibri" panose="020F0502020204030204" pitchFamily="34" charset="0"/>
                <a:ea typeface="ＭＳ Ｐゴシック" panose="020B0600070205080204" pitchFamily="34" charset="-128"/>
                <a:cs typeface="Calibri" panose="020F0502020204030204" pitchFamily="34" charset="0"/>
              </a:rPr>
              <a:t>19 Colleges &amp; Schools; 7 Theological &amp; Affiliated Colleges</a:t>
            </a:r>
          </a:p>
        </p:txBody>
      </p:sp>
      <p:pic>
        <p:nvPicPr>
          <p:cNvPr id="15" name="Picture 14">
            <a:extLst>
              <a:ext uri="{FF2B5EF4-FFF2-40B4-BE49-F238E27FC236}">
                <a16:creationId xmlns:a16="http://schemas.microsoft.com/office/drawing/2014/main" id="{8E6A552D-BFB1-74A0-6C3C-1A3F658BE51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229602" y="-30359"/>
            <a:ext cx="10058400" cy="8679738"/>
          </a:xfrm>
          <a:prstGeom prst="rect">
            <a:avLst/>
          </a:prstGeom>
        </p:spPr>
      </p:pic>
      <p:sp>
        <p:nvSpPr>
          <p:cNvPr id="4" name="TextBox 5">
            <a:extLst>
              <a:ext uri="{FF2B5EF4-FFF2-40B4-BE49-F238E27FC236}">
                <a16:creationId xmlns:a16="http://schemas.microsoft.com/office/drawing/2014/main" id="{F106031E-5487-96C6-A486-F850AE943FE6}"/>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Tree>
    <p:extLst>
      <p:ext uri="{BB962C8B-B14F-4D97-AF65-F5344CB8AC3E}">
        <p14:creationId xmlns:p14="http://schemas.microsoft.com/office/powerpoint/2010/main" val="25281397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CF5EB3-98B3-E8F4-0470-AF88253382DB}"/>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06259B20-78D1-63F2-3161-9C85DD72F07F}"/>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4F8C380B-0BFE-293D-06E7-FE5011C91491}"/>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2F376EED-C5E1-95C6-9EE0-B6641A79967C}"/>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1DD72C62-C4F3-C5FC-7C30-0F897D5464BA}"/>
              </a:ext>
            </a:extLst>
          </p:cNvPr>
          <p:cNvSpPr txBox="1"/>
          <p:nvPr/>
        </p:nvSpPr>
        <p:spPr>
          <a:xfrm>
            <a:off x="1066800" y="800102"/>
            <a:ext cx="150114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Cost – Effort &amp; Resources </a:t>
            </a:r>
          </a:p>
        </p:txBody>
      </p:sp>
      <p:sp>
        <p:nvSpPr>
          <p:cNvPr id="4" name="TextBox 5">
            <a:extLst>
              <a:ext uri="{FF2B5EF4-FFF2-40B4-BE49-F238E27FC236}">
                <a16:creationId xmlns:a16="http://schemas.microsoft.com/office/drawing/2014/main" id="{F5219E61-0048-D3E7-F80B-B019F87B39DE}"/>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pic>
        <p:nvPicPr>
          <p:cNvPr id="5" name="Content Placeholder 8">
            <a:extLst>
              <a:ext uri="{FF2B5EF4-FFF2-40B4-BE49-F238E27FC236}">
                <a16:creationId xmlns:a16="http://schemas.microsoft.com/office/drawing/2014/main" id="{65DCA919-C34C-BCEE-2542-6A9AA3F968BA}"/>
              </a:ext>
            </a:extLst>
          </p:cNvPr>
          <p:cNvPicPr>
            <a:picLocks noChangeAspect="1"/>
          </p:cNvPicPr>
          <p:nvPr/>
        </p:nvPicPr>
        <p:blipFill>
          <a:blip r:embed="rId7"/>
          <a:stretch>
            <a:fillRect/>
          </a:stretch>
        </p:blipFill>
        <p:spPr>
          <a:xfrm>
            <a:off x="4024988" y="2258532"/>
            <a:ext cx="9462412" cy="6085368"/>
          </a:xfrm>
          <a:prstGeom prst="rect">
            <a:avLst/>
          </a:prstGeom>
        </p:spPr>
      </p:pic>
    </p:spTree>
    <p:extLst>
      <p:ext uri="{BB962C8B-B14F-4D97-AF65-F5344CB8AC3E}">
        <p14:creationId xmlns:p14="http://schemas.microsoft.com/office/powerpoint/2010/main" val="31626553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D18741-6378-7621-872C-2553B3958509}"/>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7C137A2C-130E-0B3B-C00F-A9A08CF6C0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88000" cy="8296505"/>
          </a:xfrm>
          <a:prstGeom prst="rect">
            <a:avLst/>
          </a:prstGeom>
        </p:spPr>
      </p:pic>
      <p:sp>
        <p:nvSpPr>
          <p:cNvPr id="10" name="Freeform 4">
            <a:extLst>
              <a:ext uri="{FF2B5EF4-FFF2-40B4-BE49-F238E27FC236}">
                <a16:creationId xmlns:a16="http://schemas.microsoft.com/office/drawing/2014/main" id="{8043002E-281C-743E-0F08-65B6442B8B7E}"/>
              </a:ext>
            </a:extLst>
          </p:cNvPr>
          <p:cNvSpPr/>
          <p:nvPr/>
        </p:nvSpPr>
        <p:spPr>
          <a:xfrm>
            <a:off x="10972800" y="0"/>
            <a:ext cx="6012000" cy="8298000"/>
          </a:xfrm>
          <a:custGeom>
            <a:avLst/>
            <a:gdLst/>
            <a:ahLst/>
            <a:cxnLst/>
            <a:rect l="l" t="t" r="r" b="b"/>
            <a:pathLst>
              <a:path w="18355604" h="8609710">
                <a:moveTo>
                  <a:pt x="0" y="0"/>
                </a:moveTo>
                <a:lnTo>
                  <a:pt x="18355604" y="0"/>
                </a:lnTo>
                <a:lnTo>
                  <a:pt x="18355604" y="8609710"/>
                </a:lnTo>
                <a:lnTo>
                  <a:pt x="0" y="8609710"/>
                </a:lnTo>
                <a:lnTo>
                  <a:pt x="0" y="0"/>
                </a:lnTo>
                <a:close/>
              </a:path>
            </a:pathLst>
          </a:custGeom>
          <a:blipFill>
            <a:blip r:embed="rId3"/>
            <a:stretch>
              <a:fillRect l="-14" t="-103688" r="-560530" b="-23967"/>
            </a:stretch>
          </a:blipFill>
        </p:spPr>
        <p:txBody>
          <a:bodyPr/>
          <a:lstStyle/>
          <a:p>
            <a:endParaRPr lang="en-US" dirty="0">
              <a:latin typeface="Open Sans" panose="020B0606030504020204" pitchFamily="34" charset="0"/>
            </a:endParaRPr>
          </a:p>
        </p:txBody>
      </p:sp>
      <p:sp>
        <p:nvSpPr>
          <p:cNvPr id="2" name="Freeform 2">
            <a:extLst>
              <a:ext uri="{FF2B5EF4-FFF2-40B4-BE49-F238E27FC236}">
                <a16:creationId xmlns:a16="http://schemas.microsoft.com/office/drawing/2014/main" id="{B8D0994F-3279-4D18-C0EA-DF0F0B0A49D0}"/>
              </a:ext>
            </a:extLst>
          </p:cNvPr>
          <p:cNvSpPr/>
          <p:nvPr/>
        </p:nvSpPr>
        <p:spPr>
          <a:xfrm>
            <a:off x="521494" y="9070328"/>
            <a:ext cx="2860693" cy="76659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1F8E73FF-25E3-E0A1-668E-9A860F319E08}"/>
              </a:ext>
            </a:extLst>
          </p:cNvPr>
          <p:cNvSpPr/>
          <p:nvPr/>
        </p:nvSpPr>
        <p:spPr>
          <a:xfrm>
            <a:off x="4035160" y="9119162"/>
            <a:ext cx="3065895" cy="668923"/>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dirty="0">
              <a:latin typeface="Open Sans" panose="020B0606030504020204" pitchFamily="34" charset="0"/>
            </a:endParaRPr>
          </a:p>
        </p:txBody>
      </p:sp>
      <p:sp>
        <p:nvSpPr>
          <p:cNvPr id="11" name="TextBox 10">
            <a:extLst>
              <a:ext uri="{FF2B5EF4-FFF2-40B4-BE49-F238E27FC236}">
                <a16:creationId xmlns:a16="http://schemas.microsoft.com/office/drawing/2014/main" id="{DAF3AC42-56C0-676E-8E92-139A996D8849}"/>
              </a:ext>
            </a:extLst>
          </p:cNvPr>
          <p:cNvSpPr txBox="1"/>
          <p:nvPr/>
        </p:nvSpPr>
        <p:spPr>
          <a:xfrm>
            <a:off x="11477112" y="3162300"/>
            <a:ext cx="5003375" cy="2313647"/>
          </a:xfrm>
          <a:prstGeom prst="rect">
            <a:avLst/>
          </a:prstGeom>
          <a:noFill/>
        </p:spPr>
        <p:txBody>
          <a:bodyPr wrap="square" rtlCol="0">
            <a:spAutoFit/>
          </a:bodyPr>
          <a:lstStyle/>
          <a:p>
            <a:pPr algn="ctr">
              <a:lnSpc>
                <a:spcPts val="8600"/>
              </a:lnSpc>
            </a:pPr>
            <a:r>
              <a:rPr lang="en-CA" sz="8800" dirty="0">
                <a:solidFill>
                  <a:schemeClr val="bg1"/>
                </a:solidFill>
                <a:effectLst/>
                <a:latin typeface="Open Sans Condensed" pitchFamily="2" charset="0"/>
                <a:ea typeface="Open Sans Condensed" pitchFamily="2" charset="0"/>
                <a:cs typeface="Open Sans Condensed" pitchFamily="2" charset="0"/>
              </a:rPr>
              <a:t>USASK</a:t>
            </a:r>
            <a:br>
              <a:rPr lang="en-CA" sz="8800" dirty="0">
                <a:solidFill>
                  <a:schemeClr val="bg1"/>
                </a:solidFill>
                <a:effectLst/>
                <a:latin typeface="Open Sans Condensed" pitchFamily="2" charset="0"/>
                <a:ea typeface="Open Sans Condensed" pitchFamily="2" charset="0"/>
                <a:cs typeface="Open Sans Condensed" pitchFamily="2" charset="0"/>
              </a:rPr>
            </a:br>
            <a:r>
              <a:rPr lang="en-CA" sz="8800" dirty="0">
                <a:solidFill>
                  <a:schemeClr val="bg1"/>
                </a:solidFill>
                <a:effectLst/>
                <a:latin typeface="Open Sans Condensed" pitchFamily="2" charset="0"/>
                <a:ea typeface="Open Sans Condensed" pitchFamily="2" charset="0"/>
                <a:cs typeface="Open Sans Condensed" pitchFamily="2" charset="0"/>
              </a:rPr>
              <a:t>TODAY</a:t>
            </a:r>
          </a:p>
        </p:txBody>
      </p:sp>
      <p:sp>
        <p:nvSpPr>
          <p:cNvPr id="4" name="TextBox 5">
            <a:extLst>
              <a:ext uri="{FF2B5EF4-FFF2-40B4-BE49-F238E27FC236}">
                <a16:creationId xmlns:a16="http://schemas.microsoft.com/office/drawing/2014/main" id="{A2C66359-B279-6B46-E1EE-D1D787A5DE63}"/>
              </a:ext>
            </a:extLst>
          </p:cNvPr>
          <p:cNvSpPr txBox="1"/>
          <p:nvPr/>
        </p:nvSpPr>
        <p:spPr>
          <a:xfrm>
            <a:off x="11186948" y="9236453"/>
            <a:ext cx="643809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Tree>
    <p:extLst>
      <p:ext uri="{BB962C8B-B14F-4D97-AF65-F5344CB8AC3E}">
        <p14:creationId xmlns:p14="http://schemas.microsoft.com/office/powerpoint/2010/main" val="8641736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BFB455-0530-E6A0-3433-5726733B3FDC}"/>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B916DDE7-05EB-7FD2-E8D9-E17B0E7DA2EC}"/>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F2A01C38-66FE-A3F8-199D-D623F5DF7AC2}"/>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40C02FA6-E2A1-590E-C592-24187FE9F2D7}"/>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7209237A-7793-007C-5309-4010ADD81A30}"/>
              </a:ext>
            </a:extLst>
          </p:cNvPr>
          <p:cNvSpPr txBox="1"/>
          <p:nvPr/>
        </p:nvSpPr>
        <p:spPr>
          <a:xfrm>
            <a:off x="1066800" y="800102"/>
            <a:ext cx="15468600" cy="1323567"/>
          </a:xfrm>
          <a:prstGeom prst="rect">
            <a:avLst/>
          </a:prstGeom>
          <a:noFill/>
        </p:spPr>
        <p:txBody>
          <a:bodyPr wrap="square" rtlCol="0">
            <a:spAutoFit/>
          </a:bodyPr>
          <a:lstStyle/>
          <a:p>
            <a:r>
              <a:rPr lang="en-US" sz="8001" dirty="0">
                <a:solidFill>
                  <a:srgbClr val="006937"/>
                </a:solidFill>
                <a:latin typeface="Open Sans Condensed" pitchFamily="2" charset="0"/>
                <a:ea typeface="Open Sans Condensed" pitchFamily="2" charset="0"/>
                <a:cs typeface="Open Sans Condensed" pitchFamily="2" charset="0"/>
              </a:rPr>
              <a:t>Stats - Students with Secondary Curriculum</a:t>
            </a:r>
            <a:endParaRPr lang="en-CA" sz="8001" dirty="0">
              <a:solidFill>
                <a:srgbClr val="006937"/>
              </a:solidFill>
              <a:latin typeface="Open Sans Condensed" pitchFamily="2" charset="0"/>
              <a:ea typeface="Open Sans Condensed" pitchFamily="2" charset="0"/>
              <a:cs typeface="Open Sans Condensed" pitchFamily="2" charset="0"/>
            </a:endParaRPr>
          </a:p>
        </p:txBody>
      </p:sp>
      <p:sp>
        <p:nvSpPr>
          <p:cNvPr id="4" name="TextBox 5">
            <a:extLst>
              <a:ext uri="{FF2B5EF4-FFF2-40B4-BE49-F238E27FC236}">
                <a16:creationId xmlns:a16="http://schemas.microsoft.com/office/drawing/2014/main" id="{864973A7-6825-6732-54FC-3596E829EF70}"/>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B12FD0C6-80B5-B5B6-F5B5-DE175990882E}"/>
              </a:ext>
            </a:extLst>
          </p:cNvPr>
          <p:cNvSpPr txBox="1"/>
          <p:nvPr/>
        </p:nvSpPr>
        <p:spPr>
          <a:xfrm>
            <a:off x="1066800" y="2342495"/>
            <a:ext cx="16154400" cy="4832092"/>
          </a:xfrm>
          <a:prstGeom prst="rect">
            <a:avLst/>
          </a:prstGeom>
          <a:noFill/>
        </p:spPr>
        <p:txBody>
          <a:bodyPr wrap="square">
            <a:spAutoFit/>
          </a:bodyPr>
          <a:lstStyle/>
          <a:p>
            <a:pPr marL="457200" indent="-457200">
              <a:buFont typeface="Arial" panose="020B0604020202020204" pitchFamily="34" charset="0"/>
              <a:buChar char="•"/>
              <a:defRPr/>
            </a:pPr>
            <a:r>
              <a:rPr lang="en-US" sz="4400" b="1" dirty="0"/>
              <a:t>As of Sep 18, 2025:</a:t>
            </a:r>
          </a:p>
          <a:p>
            <a:pPr marL="914400" lvl="1" indent="-457200">
              <a:buFont typeface="Arial" panose="020B0604020202020204" pitchFamily="34" charset="0"/>
              <a:buChar char="•"/>
              <a:defRPr/>
            </a:pPr>
            <a:r>
              <a:rPr lang="en-US" sz="4400" dirty="0"/>
              <a:t>406 students in the 2025 Fall Term have secondary curricula on their records.</a:t>
            </a:r>
          </a:p>
          <a:p>
            <a:pPr marL="1371600" lvl="2" indent="-457200">
              <a:buFont typeface="Arial" panose="020B0604020202020204" pitchFamily="34" charset="0"/>
              <a:buChar char="•"/>
              <a:defRPr/>
            </a:pPr>
            <a:r>
              <a:rPr lang="en-US" sz="4400" dirty="0"/>
              <a:t>Maximum number of curricula is 4</a:t>
            </a:r>
          </a:p>
          <a:p>
            <a:pPr marL="914400" lvl="1" indent="-457200">
              <a:buFont typeface="Arial" panose="020B0604020202020204" pitchFamily="34" charset="0"/>
              <a:buChar char="•"/>
              <a:defRPr/>
            </a:pPr>
            <a:r>
              <a:rPr lang="en-US" sz="4400" dirty="0"/>
              <a:t>418 students in the 2026 Winter Term have secondary curricula on their records.</a:t>
            </a:r>
          </a:p>
          <a:p>
            <a:pPr marL="1371600" lvl="2" indent="-457200">
              <a:buFont typeface="Arial" panose="020B0604020202020204" pitchFamily="34" charset="0"/>
              <a:buChar char="•"/>
              <a:defRPr/>
            </a:pPr>
            <a:r>
              <a:rPr lang="en-US" sz="4400" dirty="0"/>
              <a:t>Maximum number of curricula is 4</a:t>
            </a:r>
          </a:p>
        </p:txBody>
      </p:sp>
    </p:spTree>
    <p:extLst>
      <p:ext uri="{BB962C8B-B14F-4D97-AF65-F5344CB8AC3E}">
        <p14:creationId xmlns:p14="http://schemas.microsoft.com/office/powerpoint/2010/main" val="38108708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2FF6FA-C5C9-AA57-2F4E-2295DDEC24D3}"/>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6483EE4C-2B9B-41E7-1FF4-9079F6C26D9B}"/>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B41A7FA7-49DC-35AB-2F08-CBFC4566E33B}"/>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A4A2D021-270B-0BAE-1C2B-B4B3DE1B8658}"/>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44621C38-B463-A6E2-D185-FD4F80626046}"/>
              </a:ext>
            </a:extLst>
          </p:cNvPr>
          <p:cNvSpPr txBox="1"/>
          <p:nvPr/>
        </p:nvSpPr>
        <p:spPr>
          <a:xfrm>
            <a:off x="1066800" y="800102"/>
            <a:ext cx="15468600" cy="1323567"/>
          </a:xfrm>
          <a:prstGeom prst="rect">
            <a:avLst/>
          </a:prstGeom>
          <a:noFill/>
        </p:spPr>
        <p:txBody>
          <a:bodyPr wrap="square" rtlCol="0">
            <a:spAutoFit/>
          </a:bodyPr>
          <a:lstStyle/>
          <a:p>
            <a:r>
              <a:rPr lang="en-US" sz="8001" dirty="0">
                <a:solidFill>
                  <a:srgbClr val="006937"/>
                </a:solidFill>
                <a:latin typeface="Open Sans Condensed" pitchFamily="2" charset="0"/>
                <a:ea typeface="Open Sans Condensed" pitchFamily="2" charset="0"/>
                <a:cs typeface="Open Sans Condensed" pitchFamily="2" charset="0"/>
              </a:rPr>
              <a:t>Feedback from Stakeholders</a:t>
            </a:r>
            <a:endParaRPr lang="en-CA" sz="8001" dirty="0">
              <a:solidFill>
                <a:srgbClr val="006937"/>
              </a:solidFill>
              <a:latin typeface="Open Sans Condensed" pitchFamily="2" charset="0"/>
              <a:ea typeface="Open Sans Condensed" pitchFamily="2" charset="0"/>
              <a:cs typeface="Open Sans Condensed" pitchFamily="2" charset="0"/>
            </a:endParaRPr>
          </a:p>
        </p:txBody>
      </p:sp>
      <p:sp>
        <p:nvSpPr>
          <p:cNvPr id="4" name="TextBox 5">
            <a:extLst>
              <a:ext uri="{FF2B5EF4-FFF2-40B4-BE49-F238E27FC236}">
                <a16:creationId xmlns:a16="http://schemas.microsoft.com/office/drawing/2014/main" id="{9EBC1726-6B92-A1E0-8958-8901508685F7}"/>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42BD0A55-39B2-45D3-E1D5-6330B6E55C22}"/>
              </a:ext>
            </a:extLst>
          </p:cNvPr>
          <p:cNvSpPr txBox="1"/>
          <p:nvPr/>
        </p:nvSpPr>
        <p:spPr>
          <a:xfrm>
            <a:off x="1066800" y="2342495"/>
            <a:ext cx="16154400" cy="6001643"/>
          </a:xfrm>
          <a:prstGeom prst="rect">
            <a:avLst/>
          </a:prstGeom>
          <a:noFill/>
        </p:spPr>
        <p:txBody>
          <a:bodyPr wrap="square">
            <a:spAutoFit/>
          </a:bodyPr>
          <a:lstStyle/>
          <a:p>
            <a:pPr marL="457200" indent="-457200">
              <a:buFont typeface="Arial" panose="020B0604020202020204" pitchFamily="34" charset="0"/>
              <a:buChar char="•"/>
              <a:defRPr/>
            </a:pPr>
            <a:r>
              <a:rPr lang="en-US" sz="3200" b="1" dirty="0"/>
              <a:t>What went well with the implementation of concurrent curricula:</a:t>
            </a:r>
          </a:p>
          <a:p>
            <a:pPr marL="914400" lvl="1" indent="-457200">
              <a:buFont typeface="Arial" panose="020B0604020202020204" pitchFamily="34" charset="0"/>
              <a:buChar char="•"/>
              <a:defRPr/>
            </a:pPr>
            <a:r>
              <a:rPr lang="en-US" sz="3200" dirty="0"/>
              <a:t>Communication from your team was wonderful, as a college we always felt informed and supported. I knew what was happening throughout the process. You gave the opportunity for all stakeholders to have a voice and give feedback throughout, sharing our concerns and trying to address them. I also appreciated the working meetings once it was time to convert our records over, doing it “together” with the ability to ask questions live was great.</a:t>
            </a:r>
          </a:p>
          <a:p>
            <a:pPr marL="914400" lvl="1" indent="-457200">
              <a:buFont typeface="Arial" panose="020B0604020202020204" pitchFamily="34" charset="0"/>
              <a:buChar char="•"/>
              <a:defRPr/>
            </a:pPr>
            <a:r>
              <a:rPr lang="en-US" sz="3200" dirty="0"/>
              <a:t>It was good to have colleges involved and updated regularly, and it helped us to understand the eventual limitations and be able to explain them to those not directly involved. </a:t>
            </a:r>
          </a:p>
          <a:p>
            <a:pPr marL="914400" lvl="1" indent="-457200">
              <a:buFont typeface="Arial" panose="020B0604020202020204" pitchFamily="34" charset="0"/>
              <a:buChar char="•"/>
              <a:defRPr/>
            </a:pPr>
            <a:r>
              <a:rPr lang="en-US" sz="3200" dirty="0"/>
              <a:t>It was helpful to have regular meetings. As a college, I feel we were thorough consulted.</a:t>
            </a:r>
          </a:p>
          <a:p>
            <a:pPr marL="1371600" lvl="2" indent="-457200">
              <a:buFont typeface="Arial" panose="020B0604020202020204" pitchFamily="34" charset="0"/>
              <a:buChar char="•"/>
              <a:defRPr/>
            </a:pPr>
            <a:endParaRPr lang="en-US" sz="3200" dirty="0"/>
          </a:p>
        </p:txBody>
      </p:sp>
    </p:spTree>
    <p:extLst>
      <p:ext uri="{BB962C8B-B14F-4D97-AF65-F5344CB8AC3E}">
        <p14:creationId xmlns:p14="http://schemas.microsoft.com/office/powerpoint/2010/main" val="12309439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111D5C-75B5-1A0A-D270-14C752A23FE7}"/>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471E063F-3B89-BC02-6B88-68DDD10F4275}"/>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BA76D7ED-8663-8B79-F61E-EC8BB37D982B}"/>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E8DB3728-3574-945E-8722-22DAB51CA145}"/>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E1079ADD-DDE9-0498-EC09-52B230C7DEBD}"/>
              </a:ext>
            </a:extLst>
          </p:cNvPr>
          <p:cNvSpPr txBox="1"/>
          <p:nvPr/>
        </p:nvSpPr>
        <p:spPr>
          <a:xfrm>
            <a:off x="1066800" y="800102"/>
            <a:ext cx="15468600" cy="1323567"/>
          </a:xfrm>
          <a:prstGeom prst="rect">
            <a:avLst/>
          </a:prstGeom>
          <a:noFill/>
        </p:spPr>
        <p:txBody>
          <a:bodyPr wrap="square" rtlCol="0">
            <a:spAutoFit/>
          </a:bodyPr>
          <a:lstStyle/>
          <a:p>
            <a:r>
              <a:rPr lang="en-US" sz="8001" dirty="0">
                <a:solidFill>
                  <a:srgbClr val="006937"/>
                </a:solidFill>
                <a:latin typeface="Open Sans Condensed" pitchFamily="2" charset="0"/>
                <a:ea typeface="Open Sans Condensed" pitchFamily="2" charset="0"/>
                <a:cs typeface="Open Sans Condensed" pitchFamily="2" charset="0"/>
              </a:rPr>
              <a:t>Feedback from Stakeholders Continued</a:t>
            </a:r>
            <a:endParaRPr lang="en-CA" sz="8001" dirty="0">
              <a:solidFill>
                <a:srgbClr val="006937"/>
              </a:solidFill>
              <a:latin typeface="Open Sans Condensed" pitchFamily="2" charset="0"/>
              <a:ea typeface="Open Sans Condensed" pitchFamily="2" charset="0"/>
              <a:cs typeface="Open Sans Condensed" pitchFamily="2" charset="0"/>
            </a:endParaRPr>
          </a:p>
        </p:txBody>
      </p:sp>
      <p:sp>
        <p:nvSpPr>
          <p:cNvPr id="4" name="TextBox 5">
            <a:extLst>
              <a:ext uri="{FF2B5EF4-FFF2-40B4-BE49-F238E27FC236}">
                <a16:creationId xmlns:a16="http://schemas.microsoft.com/office/drawing/2014/main" id="{A434F385-9503-AD85-1630-40422D3BFAD3}"/>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9F5E4B93-EAD3-8EE9-B294-0574BB844840}"/>
              </a:ext>
            </a:extLst>
          </p:cNvPr>
          <p:cNvSpPr txBox="1"/>
          <p:nvPr/>
        </p:nvSpPr>
        <p:spPr>
          <a:xfrm>
            <a:off x="1066800" y="2171700"/>
            <a:ext cx="16154400" cy="6494085"/>
          </a:xfrm>
          <a:prstGeom prst="rect">
            <a:avLst/>
          </a:prstGeom>
          <a:noFill/>
        </p:spPr>
        <p:txBody>
          <a:bodyPr wrap="square">
            <a:spAutoFit/>
          </a:bodyPr>
          <a:lstStyle/>
          <a:p>
            <a:pPr marL="457200" indent="-457200">
              <a:buFont typeface="Arial" panose="020B0604020202020204" pitchFamily="34" charset="0"/>
              <a:buChar char="•"/>
              <a:defRPr/>
            </a:pPr>
            <a:r>
              <a:rPr lang="en-US" sz="3200" b="1" dirty="0"/>
              <a:t>What could have been done better with the implementation of concurrent curricula?</a:t>
            </a:r>
          </a:p>
          <a:p>
            <a:pPr marL="914400" lvl="1" indent="-457200">
              <a:buFont typeface="Arial" panose="020B0604020202020204" pitchFamily="34" charset="0"/>
              <a:buChar char="•"/>
              <a:defRPr/>
            </a:pPr>
            <a:r>
              <a:rPr lang="en-US" sz="3200" dirty="0"/>
              <a:t>In the beginning perhaps less meetings, I think they were schedule bi-weekly or even weekly at one point and that was too much. It was good to be informed, but you have to be mindful of people’s times.</a:t>
            </a:r>
          </a:p>
          <a:p>
            <a:pPr marL="914400" lvl="1" indent="-457200">
              <a:buFont typeface="Arial" panose="020B0604020202020204" pitchFamily="34" charset="0"/>
              <a:buChar char="•"/>
              <a:defRPr/>
            </a:pPr>
            <a:r>
              <a:rPr lang="en-US" sz="3200" dirty="0"/>
              <a:t>Missed testing the same degree/level for two programs in Degree Works, and it would have been nice if we could have figured out how to manage degrees in different colleges but that seems to be a financial/administrative problem rather than a Concurrent Curricula one. </a:t>
            </a:r>
          </a:p>
          <a:p>
            <a:pPr marL="914400" lvl="1" indent="-457200">
              <a:buFont typeface="Arial" panose="020B0604020202020204" pitchFamily="34" charset="0"/>
              <a:buChar char="•"/>
              <a:defRPr/>
            </a:pPr>
            <a:r>
              <a:rPr lang="en-US" sz="3200" dirty="0"/>
              <a:t>Understanding the financial implications (or lack thereof) earlier in the process, would have helped to lead the discussion and decision-making process. If there are no financial implications one way or another, I feel we would have landed at a different resolution for Bachelor Education students working on a second degree through Arts and Science. </a:t>
            </a:r>
          </a:p>
          <a:p>
            <a:pPr marL="1371600" lvl="2" indent="-457200">
              <a:buFont typeface="Arial" panose="020B0604020202020204" pitchFamily="34" charset="0"/>
              <a:buChar char="•"/>
              <a:defRPr/>
            </a:pPr>
            <a:endParaRPr lang="en-US" sz="3200" dirty="0"/>
          </a:p>
        </p:txBody>
      </p:sp>
    </p:spTree>
    <p:extLst>
      <p:ext uri="{BB962C8B-B14F-4D97-AF65-F5344CB8AC3E}">
        <p14:creationId xmlns:p14="http://schemas.microsoft.com/office/powerpoint/2010/main" val="9773001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EBCBCB-0CC7-6303-C9FD-CA47B967C1BF}"/>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A193315B-3C26-35CB-DB11-4BF230ED2BBE}"/>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B693A691-E622-CE1B-099B-519063CCF8CE}"/>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CE45F8CF-885D-FB19-674D-91EF8F5BCD3D}"/>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68877FEB-AFF7-1EB3-9353-29C885E5265F}"/>
              </a:ext>
            </a:extLst>
          </p:cNvPr>
          <p:cNvSpPr txBox="1"/>
          <p:nvPr/>
        </p:nvSpPr>
        <p:spPr>
          <a:xfrm>
            <a:off x="1066800" y="800102"/>
            <a:ext cx="15468600" cy="1323567"/>
          </a:xfrm>
          <a:prstGeom prst="rect">
            <a:avLst/>
          </a:prstGeom>
          <a:noFill/>
        </p:spPr>
        <p:txBody>
          <a:bodyPr wrap="square" rtlCol="0">
            <a:spAutoFit/>
          </a:bodyPr>
          <a:lstStyle/>
          <a:p>
            <a:r>
              <a:rPr lang="en-US" sz="8001" dirty="0">
                <a:solidFill>
                  <a:srgbClr val="006937"/>
                </a:solidFill>
                <a:latin typeface="Open Sans Condensed" pitchFamily="2" charset="0"/>
                <a:ea typeface="Open Sans Condensed" pitchFamily="2" charset="0"/>
                <a:cs typeface="Open Sans Condensed" pitchFamily="2" charset="0"/>
              </a:rPr>
              <a:t>Feedback from Stakeholders Continued</a:t>
            </a:r>
            <a:endParaRPr lang="en-CA" sz="8001" dirty="0">
              <a:solidFill>
                <a:srgbClr val="006937"/>
              </a:solidFill>
              <a:latin typeface="Open Sans Condensed" pitchFamily="2" charset="0"/>
              <a:ea typeface="Open Sans Condensed" pitchFamily="2" charset="0"/>
              <a:cs typeface="Open Sans Condensed" pitchFamily="2" charset="0"/>
            </a:endParaRPr>
          </a:p>
        </p:txBody>
      </p:sp>
      <p:sp>
        <p:nvSpPr>
          <p:cNvPr id="4" name="TextBox 5">
            <a:extLst>
              <a:ext uri="{FF2B5EF4-FFF2-40B4-BE49-F238E27FC236}">
                <a16:creationId xmlns:a16="http://schemas.microsoft.com/office/drawing/2014/main" id="{70768240-4B2D-25D5-37A0-FE83D1028B18}"/>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6" name="TextBox 5">
            <a:extLst>
              <a:ext uri="{FF2B5EF4-FFF2-40B4-BE49-F238E27FC236}">
                <a16:creationId xmlns:a16="http://schemas.microsoft.com/office/drawing/2014/main" id="{88B7DC00-4668-FBC2-A146-D1BDBAE497A9}"/>
              </a:ext>
            </a:extLst>
          </p:cNvPr>
          <p:cNvSpPr txBox="1"/>
          <p:nvPr/>
        </p:nvSpPr>
        <p:spPr>
          <a:xfrm>
            <a:off x="1066800" y="2171700"/>
            <a:ext cx="16154400" cy="6001643"/>
          </a:xfrm>
          <a:prstGeom prst="rect">
            <a:avLst/>
          </a:prstGeom>
          <a:noFill/>
        </p:spPr>
        <p:txBody>
          <a:bodyPr wrap="square">
            <a:spAutoFit/>
          </a:bodyPr>
          <a:lstStyle/>
          <a:p>
            <a:pPr marL="457200" indent="-457200">
              <a:buFont typeface="Arial" panose="020B0604020202020204" pitchFamily="34" charset="0"/>
              <a:buChar char="•"/>
              <a:defRPr/>
            </a:pPr>
            <a:r>
              <a:rPr lang="en-US" sz="3200" b="1" dirty="0"/>
              <a:t>Feedback on how concurrent curricula is working for advisors and students:</a:t>
            </a:r>
          </a:p>
          <a:p>
            <a:pPr marL="914400" lvl="1" indent="-457200">
              <a:buFont typeface="Arial" panose="020B0604020202020204" pitchFamily="34" charset="0"/>
              <a:buChar char="•"/>
              <a:defRPr/>
            </a:pPr>
            <a:r>
              <a:rPr lang="en-US" sz="3200" dirty="0"/>
              <a:t>So far so good, we’ve been able to pull the lists and use them for engaging with our students we otherwise wouldn’t have known about until they applied to graduate, definitely helps with retention activities and knowing our true numbers of certificate students.</a:t>
            </a:r>
          </a:p>
          <a:p>
            <a:pPr marL="914400" lvl="1" indent="-457200">
              <a:buFont typeface="Arial" panose="020B0604020202020204" pitchFamily="34" charset="0"/>
              <a:buChar char="•"/>
              <a:defRPr/>
            </a:pPr>
            <a:r>
              <a:rPr lang="en-US" sz="3200" dirty="0"/>
              <a:t>Undergraduate Chairs are very happy to see how many students are in our certificate programs, which previously showed almost no enrolment as most students are also doing a degree. This is helpful for resource planning, both for what classes need to be offered each year and for decisions on faculty/sessional instructor hires. </a:t>
            </a:r>
          </a:p>
          <a:p>
            <a:pPr marL="914400" lvl="1" indent="-457200">
              <a:buFont typeface="Arial" panose="020B0604020202020204" pitchFamily="34" charset="0"/>
              <a:buChar char="•"/>
              <a:defRPr/>
            </a:pPr>
            <a:r>
              <a:rPr lang="en-US" sz="3200" dirty="0"/>
              <a:t>Initial complaints of extra work involved. We are all being asked to do more.</a:t>
            </a:r>
          </a:p>
          <a:p>
            <a:pPr marL="914400" lvl="1" indent="-457200">
              <a:buFont typeface="Arial" panose="020B0604020202020204" pitchFamily="34" charset="0"/>
              <a:buChar char="•"/>
              <a:defRPr/>
            </a:pPr>
            <a:r>
              <a:rPr lang="en-US" sz="3200" dirty="0"/>
              <a:t>We have had minimal interaction to this point. Therefore, no feedback at this time.</a:t>
            </a:r>
          </a:p>
          <a:p>
            <a:pPr marL="457200" indent="-457200">
              <a:buFont typeface="Arial" panose="020B0604020202020204" pitchFamily="34" charset="0"/>
              <a:buChar char="•"/>
              <a:defRPr/>
            </a:pPr>
            <a:endParaRPr lang="en-US" sz="3200" b="1" dirty="0"/>
          </a:p>
        </p:txBody>
      </p:sp>
    </p:spTree>
    <p:extLst>
      <p:ext uri="{BB962C8B-B14F-4D97-AF65-F5344CB8AC3E}">
        <p14:creationId xmlns:p14="http://schemas.microsoft.com/office/powerpoint/2010/main" val="25829300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23194-CB0E-F1F2-D051-1056778FB7EF}"/>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66D6FC60-C68D-7254-E4E4-E720A977EC6F}"/>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2FC28B31-4F44-C1D0-E5E9-7FA5435EB034}"/>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F671785A-E978-08A8-E195-03E0C030DD73}"/>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4" name="TextBox 5">
            <a:extLst>
              <a:ext uri="{FF2B5EF4-FFF2-40B4-BE49-F238E27FC236}">
                <a16:creationId xmlns:a16="http://schemas.microsoft.com/office/drawing/2014/main" id="{A484E01D-5770-8CA4-77B7-C6F504A2637C}"/>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pic>
        <p:nvPicPr>
          <p:cNvPr id="5" name="Picture 4">
            <a:extLst>
              <a:ext uri="{FF2B5EF4-FFF2-40B4-BE49-F238E27FC236}">
                <a16:creationId xmlns:a16="http://schemas.microsoft.com/office/drawing/2014/main" id="{FB6EA499-B409-0279-8A49-CD69D31A9554}"/>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029200" y="1698994"/>
            <a:ext cx="7315200" cy="5231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2742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30358"/>
            <a:ext cx="18288000" cy="10317358"/>
          </a:xfrm>
          <a:custGeom>
            <a:avLst/>
            <a:gdLst/>
            <a:ahLst/>
            <a:cxnLst/>
            <a:rect l="l" t="t" r="r" b="b"/>
            <a:pathLst>
              <a:path w="18288000" h="10317358">
                <a:moveTo>
                  <a:pt x="0" y="0"/>
                </a:moveTo>
                <a:lnTo>
                  <a:pt x="18288000" y="0"/>
                </a:lnTo>
                <a:lnTo>
                  <a:pt x="18288000" y="10317358"/>
                </a:lnTo>
                <a:lnTo>
                  <a:pt x="0" y="10317358"/>
                </a:lnTo>
                <a:lnTo>
                  <a:pt x="0" y="0"/>
                </a:lnTo>
                <a:close/>
              </a:path>
            </a:pathLst>
          </a:custGeom>
          <a:blipFill>
            <a:blip r:embed="rId3"/>
            <a:stretch>
              <a:fillRect t="-83638" r="-117776"/>
            </a:stretch>
          </a:blipFill>
        </p:spPr>
        <p:txBody>
          <a:bodyPr/>
          <a:lstStyle/>
          <a:p>
            <a:endParaRPr lang="en-US" dirty="0">
              <a:latin typeface="Open Sans" panose="020B0606030504020204" pitchFamily="34" charset="0"/>
            </a:endParaRPr>
          </a:p>
        </p:txBody>
      </p:sp>
      <p:sp>
        <p:nvSpPr>
          <p:cNvPr id="3" name="Freeform 3"/>
          <p:cNvSpPr/>
          <p:nvPr/>
        </p:nvSpPr>
        <p:spPr>
          <a:xfrm>
            <a:off x="8305244" y="1302176"/>
            <a:ext cx="1677511" cy="1677511"/>
          </a:xfrm>
          <a:custGeom>
            <a:avLst/>
            <a:gdLst/>
            <a:ahLst/>
            <a:cxnLst/>
            <a:rect l="l" t="t" r="r" b="b"/>
            <a:pathLst>
              <a:path w="2615418" h="2615418">
                <a:moveTo>
                  <a:pt x="0" y="0"/>
                </a:moveTo>
                <a:lnTo>
                  <a:pt x="2615418" y="0"/>
                </a:lnTo>
                <a:lnTo>
                  <a:pt x="2615418" y="2615418"/>
                </a:lnTo>
                <a:lnTo>
                  <a:pt x="0" y="261541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sp>
        <p:nvSpPr>
          <p:cNvPr id="6" name="TextBox 6"/>
          <p:cNvSpPr txBox="1"/>
          <p:nvPr/>
        </p:nvSpPr>
        <p:spPr>
          <a:xfrm>
            <a:off x="4511501" y="3680056"/>
            <a:ext cx="9264997" cy="957378"/>
          </a:xfrm>
          <a:prstGeom prst="rect">
            <a:avLst/>
          </a:prstGeom>
        </p:spPr>
        <p:txBody>
          <a:bodyPr lIns="0" tIns="0" rIns="0" bIns="0" rtlCol="0" anchor="t">
            <a:spAutoFit/>
          </a:bodyPr>
          <a:lstStyle/>
          <a:p>
            <a:pPr marL="0" lvl="0" indent="0" algn="ctr">
              <a:lnSpc>
                <a:spcPts val="7200"/>
              </a:lnSpc>
              <a:spcBef>
                <a:spcPct val="0"/>
              </a:spcBef>
            </a:pPr>
            <a:r>
              <a:rPr lang="en-US" sz="8000" dirty="0">
                <a:solidFill>
                  <a:srgbClr val="FFFFFF"/>
                </a:solidFill>
                <a:latin typeface="Open Sans Condensed" pitchFamily="2" charset="0"/>
                <a:ea typeface="Open Sans Condensed" pitchFamily="2" charset="0"/>
                <a:cs typeface="Open Sans Condensed" pitchFamily="2" charset="0"/>
                <a:sym typeface="Open Sans Condensed Ultra-Bold"/>
              </a:rPr>
              <a:t>Thank you</a:t>
            </a:r>
          </a:p>
        </p:txBody>
      </p:sp>
      <p:cxnSp>
        <p:nvCxnSpPr>
          <p:cNvPr id="9" name="Straight Connector 8">
            <a:extLst>
              <a:ext uri="{FF2B5EF4-FFF2-40B4-BE49-F238E27FC236}">
                <a16:creationId xmlns:a16="http://schemas.microsoft.com/office/drawing/2014/main" id="{560E6785-4C8E-0DB2-D822-07663A023CCB}"/>
              </a:ext>
            </a:extLst>
          </p:cNvPr>
          <p:cNvCxnSpPr>
            <a:cxnSpLocks/>
          </p:cNvCxnSpPr>
          <p:nvPr/>
        </p:nvCxnSpPr>
        <p:spPr>
          <a:xfrm>
            <a:off x="7619999" y="5143500"/>
            <a:ext cx="3048000" cy="0"/>
          </a:xfrm>
          <a:prstGeom prst="line">
            <a:avLst/>
          </a:prstGeom>
          <a:ln w="88900">
            <a:solidFill>
              <a:srgbClr val="FBCE2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5479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30358"/>
            <a:ext cx="18288000" cy="10317358"/>
          </a:xfrm>
          <a:custGeom>
            <a:avLst/>
            <a:gdLst/>
            <a:ahLst/>
            <a:cxnLst/>
            <a:rect l="l" t="t" r="r" b="b"/>
            <a:pathLst>
              <a:path w="18288000" h="10317358">
                <a:moveTo>
                  <a:pt x="0" y="0"/>
                </a:moveTo>
                <a:lnTo>
                  <a:pt x="18288000" y="0"/>
                </a:lnTo>
                <a:lnTo>
                  <a:pt x="18288000" y="10317358"/>
                </a:lnTo>
                <a:lnTo>
                  <a:pt x="0" y="10317358"/>
                </a:lnTo>
                <a:lnTo>
                  <a:pt x="0" y="0"/>
                </a:lnTo>
                <a:close/>
              </a:path>
            </a:pathLst>
          </a:custGeom>
          <a:blipFill>
            <a:blip r:embed="rId2"/>
            <a:stretch>
              <a:fillRect t="-83638" r="-117776"/>
            </a:stretch>
          </a:blipFill>
        </p:spPr>
        <p:txBody>
          <a:bodyPr/>
          <a:lstStyle/>
          <a:p>
            <a:endParaRPr lang="en-US" dirty="0">
              <a:latin typeface="Open Sans" panose="020B0606030504020204" pitchFamily="34" charset="0"/>
            </a:endParaRPr>
          </a:p>
        </p:txBody>
      </p:sp>
      <p:sp>
        <p:nvSpPr>
          <p:cNvPr id="10" name="TextBox 9">
            <a:extLst>
              <a:ext uri="{FF2B5EF4-FFF2-40B4-BE49-F238E27FC236}">
                <a16:creationId xmlns:a16="http://schemas.microsoft.com/office/drawing/2014/main" id="{C706D46D-A7EB-8E3F-1A15-0E7A7EA6398B}"/>
              </a:ext>
            </a:extLst>
          </p:cNvPr>
          <p:cNvSpPr txBox="1"/>
          <p:nvPr/>
        </p:nvSpPr>
        <p:spPr>
          <a:xfrm>
            <a:off x="914400" y="957882"/>
            <a:ext cx="10287000" cy="2369880"/>
          </a:xfrm>
          <a:prstGeom prst="rect">
            <a:avLst/>
          </a:prstGeom>
          <a:noFill/>
        </p:spPr>
        <p:txBody>
          <a:bodyPr wrap="square" rtlCol="0">
            <a:spAutoFit/>
          </a:bodyPr>
          <a:lstStyle/>
          <a:p>
            <a:r>
              <a:rPr lang="en-US" sz="14800" spc="-300" dirty="0">
                <a:solidFill>
                  <a:schemeClr val="bg1"/>
                </a:solidFill>
                <a:latin typeface="Open Sans Condensed" pitchFamily="2" charset="0"/>
                <a:ea typeface="Open Sans Condensed" pitchFamily="2" charset="0"/>
                <a:cs typeface="Open Sans Condensed" pitchFamily="2" charset="0"/>
              </a:rPr>
              <a:t>Overview</a:t>
            </a:r>
          </a:p>
        </p:txBody>
      </p:sp>
      <p:cxnSp>
        <p:nvCxnSpPr>
          <p:cNvPr id="12" name="Straight Connector 11">
            <a:extLst>
              <a:ext uri="{FF2B5EF4-FFF2-40B4-BE49-F238E27FC236}">
                <a16:creationId xmlns:a16="http://schemas.microsoft.com/office/drawing/2014/main" id="{A7BEC79D-6C2D-C124-28D4-F3664243109C}"/>
              </a:ext>
            </a:extLst>
          </p:cNvPr>
          <p:cNvCxnSpPr/>
          <p:nvPr/>
        </p:nvCxnSpPr>
        <p:spPr>
          <a:xfrm>
            <a:off x="1219200" y="3695700"/>
            <a:ext cx="3048000" cy="0"/>
          </a:xfrm>
          <a:prstGeom prst="line">
            <a:avLst/>
          </a:prstGeom>
          <a:ln w="177800">
            <a:solidFill>
              <a:srgbClr val="FBCE20"/>
            </a:solidFill>
          </a:ln>
        </p:spPr>
        <p:style>
          <a:lnRef idx="1">
            <a:schemeClr val="accent1"/>
          </a:lnRef>
          <a:fillRef idx="0">
            <a:schemeClr val="accent1"/>
          </a:fillRef>
          <a:effectRef idx="0">
            <a:schemeClr val="accent1"/>
          </a:effectRef>
          <a:fontRef idx="minor">
            <a:schemeClr val="tx1"/>
          </a:fontRef>
        </p:style>
      </p:cxnSp>
      <p:sp>
        <p:nvSpPr>
          <p:cNvPr id="15" name="Freeform 3">
            <a:extLst>
              <a:ext uri="{FF2B5EF4-FFF2-40B4-BE49-F238E27FC236}">
                <a16:creationId xmlns:a16="http://schemas.microsoft.com/office/drawing/2014/main" id="{E72450BB-2E07-10A4-48C7-4AB31FFB2BF9}"/>
              </a:ext>
            </a:extLst>
          </p:cNvPr>
          <p:cNvSpPr/>
          <p:nvPr/>
        </p:nvSpPr>
        <p:spPr>
          <a:xfrm>
            <a:off x="4035160" y="9119162"/>
            <a:ext cx="3065895" cy="668923"/>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dirty="0">
              <a:latin typeface="Open Sans" panose="020B0606030504020204" pitchFamily="34" charset="0"/>
            </a:endParaRPr>
          </a:p>
        </p:txBody>
      </p:sp>
      <p:sp>
        <p:nvSpPr>
          <p:cNvPr id="16" name="TextBox 7">
            <a:extLst>
              <a:ext uri="{FF2B5EF4-FFF2-40B4-BE49-F238E27FC236}">
                <a16:creationId xmlns:a16="http://schemas.microsoft.com/office/drawing/2014/main" id="{1F47ABA3-57D8-B6C7-0F23-F1D400146CE0}"/>
              </a:ext>
            </a:extLst>
          </p:cNvPr>
          <p:cNvSpPr txBox="1"/>
          <p:nvPr/>
        </p:nvSpPr>
        <p:spPr>
          <a:xfrm>
            <a:off x="11430000" y="9179361"/>
            <a:ext cx="6195045" cy="406458"/>
          </a:xfrm>
          <a:prstGeom prst="rect">
            <a:avLst/>
          </a:prstGeom>
        </p:spPr>
        <p:txBody>
          <a:bodyPr wrap="square" lIns="0" tIns="0" rIns="0" bIns="0" rtlCol="0" anchor="t">
            <a:spAutoFit/>
          </a:bodyPr>
          <a:lstStyle/>
          <a:p>
            <a:pPr algn="ctr">
              <a:lnSpc>
                <a:spcPts val="3359"/>
              </a:lnSpc>
            </a:pPr>
            <a:r>
              <a:rPr lang="en-US" sz="2400" dirty="0">
                <a:solidFill>
                  <a:schemeClr val="bg1"/>
                </a:solidFill>
                <a:latin typeface="Open Sans Condensed Bold"/>
                <a:ea typeface="Open Sans Condensed Bold"/>
                <a:cs typeface="Open Sans Condensed Bold"/>
                <a:sym typeface="Open Sans Condensed Bold"/>
              </a:rPr>
              <a:t>How to Successfully Implement Concurrent Curricula</a:t>
            </a:r>
          </a:p>
        </p:txBody>
      </p:sp>
      <p:pic>
        <p:nvPicPr>
          <p:cNvPr id="20" name="Picture 19">
            <a:extLst>
              <a:ext uri="{FF2B5EF4-FFF2-40B4-BE49-F238E27FC236}">
                <a16:creationId xmlns:a16="http://schemas.microsoft.com/office/drawing/2014/main" id="{162A8E4E-262A-0231-9C2E-ACF63AB7F5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800" y="9179361"/>
            <a:ext cx="2622743" cy="587301"/>
          </a:xfrm>
          <a:prstGeom prst="rect">
            <a:avLst/>
          </a:prstGeom>
        </p:spPr>
      </p:pic>
      <p:pic>
        <p:nvPicPr>
          <p:cNvPr id="22" name="Picture 21">
            <a:extLst>
              <a:ext uri="{FF2B5EF4-FFF2-40B4-BE49-F238E27FC236}">
                <a16:creationId xmlns:a16="http://schemas.microsoft.com/office/drawing/2014/main" id="{6DEE6535-2EA7-D3CE-3E7D-32EBAC2246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35160" y="9157062"/>
            <a:ext cx="3047999" cy="609600"/>
          </a:xfrm>
          <a:prstGeom prst="rect">
            <a:avLst/>
          </a:prstGeom>
        </p:spPr>
      </p:pic>
      <p:sp>
        <p:nvSpPr>
          <p:cNvPr id="25" name="TextBox 7">
            <a:extLst>
              <a:ext uri="{FF2B5EF4-FFF2-40B4-BE49-F238E27FC236}">
                <a16:creationId xmlns:a16="http://schemas.microsoft.com/office/drawing/2014/main" id="{150D7C81-E1C3-8BE6-B29C-27857C9D6724}"/>
              </a:ext>
            </a:extLst>
          </p:cNvPr>
          <p:cNvSpPr txBox="1"/>
          <p:nvPr/>
        </p:nvSpPr>
        <p:spPr>
          <a:xfrm>
            <a:off x="1219200" y="4387017"/>
            <a:ext cx="15223337" cy="3809120"/>
          </a:xfrm>
          <a:prstGeom prst="rect">
            <a:avLst/>
          </a:prstGeom>
        </p:spPr>
        <p:txBody>
          <a:bodyPr wrap="square" lIns="0" tIns="0" rIns="0" bIns="0" rtlCol="0" anchor="t">
            <a:spAutoFit/>
          </a:bodyPr>
          <a:lstStyle/>
          <a:p>
            <a:pPr marL="457200" lvl="0" indent="-457200">
              <a:lnSpc>
                <a:spcPct val="150000"/>
              </a:lnSpc>
              <a:spcBef>
                <a:spcPct val="0"/>
              </a:spcBef>
              <a:buFont typeface="Arial" panose="020B0604020202020204" pitchFamily="34" charset="0"/>
              <a:buChar char="•"/>
            </a:pPr>
            <a:r>
              <a:rPr lang="en-US"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How to get started</a:t>
            </a:r>
          </a:p>
          <a:p>
            <a:pPr marL="457200" lvl="0" indent="-457200">
              <a:lnSpc>
                <a:spcPct val="150000"/>
              </a:lnSpc>
              <a:spcBef>
                <a:spcPct val="0"/>
              </a:spcBef>
              <a:buFont typeface="Arial" panose="020B0604020202020204" pitchFamily="34" charset="0"/>
              <a:buChar char="•"/>
            </a:pPr>
            <a:r>
              <a:rPr lang="en-US"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How to implement</a:t>
            </a:r>
          </a:p>
          <a:p>
            <a:pPr marL="457200" lvl="0" indent="-457200">
              <a:lnSpc>
                <a:spcPct val="150000"/>
              </a:lnSpc>
              <a:spcBef>
                <a:spcPct val="0"/>
              </a:spcBef>
              <a:buFont typeface="Arial" panose="020B0604020202020204" pitchFamily="34" charset="0"/>
              <a:buChar char="•"/>
            </a:pPr>
            <a:r>
              <a:rPr lang="en-US"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How to roll out</a:t>
            </a:r>
          </a:p>
          <a:p>
            <a:pPr marL="457200" lvl="0" indent="-457200">
              <a:lnSpc>
                <a:spcPct val="150000"/>
              </a:lnSpc>
              <a:spcBef>
                <a:spcPct val="0"/>
              </a:spcBef>
              <a:buFont typeface="Arial" panose="020B0604020202020204" pitchFamily="34" charset="0"/>
              <a:buChar char="•"/>
            </a:pPr>
            <a:r>
              <a:rPr lang="en-US"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Post roll out/enhanced support</a:t>
            </a:r>
          </a:p>
          <a:p>
            <a:pPr marL="457200" lvl="0" indent="-457200">
              <a:lnSpc>
                <a:spcPct val="150000"/>
              </a:lnSpc>
              <a:spcBef>
                <a:spcPct val="0"/>
              </a:spcBef>
              <a:buFont typeface="Arial" panose="020B0604020202020204" pitchFamily="34" charset="0"/>
              <a:buChar char="•"/>
            </a:pPr>
            <a:r>
              <a:rPr lang="en-US"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Usask today</a:t>
            </a:r>
          </a:p>
          <a:p>
            <a:pPr marL="457200" lvl="0" indent="-457200">
              <a:lnSpc>
                <a:spcPct val="150000"/>
              </a:lnSpc>
              <a:spcBef>
                <a:spcPct val="0"/>
              </a:spcBef>
              <a:buFont typeface="Arial" panose="020B0604020202020204" pitchFamily="34" charset="0"/>
              <a:buChar char="•"/>
            </a:pPr>
            <a:r>
              <a:rPr lang="en-US"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Bold"/>
              </a:rPr>
              <a:t>Q &amp; A</a:t>
            </a:r>
          </a:p>
        </p:txBody>
      </p:sp>
    </p:spTree>
    <p:extLst>
      <p:ext uri="{BB962C8B-B14F-4D97-AF65-F5344CB8AC3E}">
        <p14:creationId xmlns:p14="http://schemas.microsoft.com/office/powerpoint/2010/main" val="2440707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DB167694-2895-D5B6-8BB4-6961531C6743}"/>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102CFD9B-AB4D-BB7F-971A-1BE4BB97B780}"/>
              </a:ext>
            </a:extLst>
          </p:cNvPr>
          <p:cNvSpPr txBox="1"/>
          <p:nvPr/>
        </p:nvSpPr>
        <p:spPr>
          <a:xfrm>
            <a:off x="1066800" y="800102"/>
            <a:ext cx="131064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What is Concurrent Curricula?</a:t>
            </a:r>
          </a:p>
        </p:txBody>
      </p:sp>
      <p:sp>
        <p:nvSpPr>
          <p:cNvPr id="4" name="TextBox 5">
            <a:extLst>
              <a:ext uri="{FF2B5EF4-FFF2-40B4-BE49-F238E27FC236}">
                <a16:creationId xmlns:a16="http://schemas.microsoft.com/office/drawing/2014/main" id="{E8CE5071-9F15-5F58-2494-77EED335C799}"/>
              </a:ext>
            </a:extLst>
          </p:cNvPr>
          <p:cNvSpPr txBox="1"/>
          <p:nvPr/>
        </p:nvSpPr>
        <p:spPr>
          <a:xfrm>
            <a:off x="11430000" y="9236453"/>
            <a:ext cx="6195048" cy="842475"/>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a:p>
            <a:pPr algn="r">
              <a:lnSpc>
                <a:spcPts val="3359"/>
              </a:lnSpc>
            </a:pPr>
            <a:endParaRPr lang="en-US" sz="2400" dirty="0">
              <a:solidFill>
                <a:srgbClr val="0B6A41"/>
              </a:solidFill>
              <a:latin typeface="Open Sans Condensed Bold"/>
              <a:ea typeface="Open Sans Condensed Bold"/>
              <a:cs typeface="Open Sans Condensed Bold"/>
              <a:sym typeface="Open Sans Condensed Bold"/>
            </a:endParaRPr>
          </a:p>
        </p:txBody>
      </p:sp>
      <p:sp>
        <p:nvSpPr>
          <p:cNvPr id="5" name="Content Placeholder 6">
            <a:extLst>
              <a:ext uri="{FF2B5EF4-FFF2-40B4-BE49-F238E27FC236}">
                <a16:creationId xmlns:a16="http://schemas.microsoft.com/office/drawing/2014/main" id="{43A5C768-81E9-0BDE-6B14-8EFC97910BAA}"/>
              </a:ext>
            </a:extLst>
          </p:cNvPr>
          <p:cNvSpPr txBox="1">
            <a:spLocks/>
          </p:cNvSpPr>
          <p:nvPr/>
        </p:nvSpPr>
        <p:spPr>
          <a:xfrm>
            <a:off x="838200" y="2438804"/>
            <a:ext cx="16786848" cy="5829300"/>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CA" altLang="en-US" sz="3200" dirty="0">
                <a:latin typeface="Calibri" panose="020F0502020204030204" pitchFamily="34" charset="0"/>
                <a:ea typeface="ＭＳ Ｐゴシック" panose="020B0600070205080204" pitchFamily="34" charset="-128"/>
                <a:cs typeface="Calibri" panose="020F0502020204030204" pitchFamily="34" charset="0"/>
              </a:rPr>
              <a:t>Banner Student has the capability to track more than one curriculum (level/college/program/field of study) for a student in any given term. </a:t>
            </a:r>
          </a:p>
          <a:p>
            <a:pPr>
              <a:spcBef>
                <a:spcPts val="1200"/>
              </a:spcBef>
            </a:pPr>
            <a:r>
              <a:rPr lang="en-CA" altLang="en-US" sz="3200" dirty="0">
                <a:latin typeface="Calibri" panose="020F0502020204030204" pitchFamily="34" charset="0"/>
                <a:ea typeface="ＭＳ Ｐゴシック" panose="020B0600070205080204" pitchFamily="34" charset="-128"/>
                <a:cs typeface="Calibri" panose="020F0502020204030204" pitchFamily="34" charset="0"/>
              </a:rPr>
              <a:t>Prior to May 2025, secondary curricula was only recorded for non-degree level programs at USask. </a:t>
            </a:r>
          </a:p>
          <a:p>
            <a:r>
              <a:rPr lang="en-US" altLang="en-US" sz="3200" dirty="0">
                <a:latin typeface="Calibri" panose="020F0502020204030204" pitchFamily="34" charset="0"/>
                <a:ea typeface="ＭＳ Ｐゴシック" panose="020B0600070205080204" pitchFamily="34" charset="-128"/>
                <a:cs typeface="Calibri" panose="020F0502020204030204" pitchFamily="34" charset="0"/>
              </a:rPr>
              <a:t>With the increasing number of degree level certificates being offered, colleges wanted to record all combinations of programs a student may be concurrently pursuing.</a:t>
            </a:r>
          </a:p>
          <a:p>
            <a:pPr lvl="1">
              <a:buFont typeface="Courier New" panose="02070309020205020404" pitchFamily="49" charset="0"/>
              <a:buChar char="o"/>
            </a:pPr>
            <a:r>
              <a:rPr lang="en-US" altLang="en-US" sz="3200" dirty="0">
                <a:latin typeface="Calibri" panose="020F0502020204030204" pitchFamily="34" charset="0"/>
                <a:ea typeface="ＭＳ Ｐゴシック" panose="020B0600070205080204" pitchFamily="34" charset="-128"/>
                <a:cs typeface="Calibri" panose="020F0502020204030204" pitchFamily="34" charset="0"/>
              </a:rPr>
              <a:t>Concurrent curricula was </a:t>
            </a:r>
            <a:r>
              <a:rPr lang="en-CA" altLang="en-US" sz="3200" dirty="0">
                <a:latin typeface="Calibri" panose="020F0502020204030204" pitchFamily="34" charset="0"/>
                <a:ea typeface="ＭＳ Ｐゴシック" panose="020B0600070205080204" pitchFamily="34" charset="-128"/>
                <a:cs typeface="Calibri" panose="020F0502020204030204" pitchFamily="34" charset="0"/>
              </a:rPr>
              <a:t>requested by our colleges about 15 years ago. We attempted to implement it twice but were unable to due to lack of resources, complexity to implement, conflicting requirements and competing priorities.</a:t>
            </a:r>
          </a:p>
          <a:p>
            <a:pPr lvl="1">
              <a:buFont typeface="Courier New" panose="02070309020205020404" pitchFamily="49" charset="0"/>
              <a:buChar char="o"/>
            </a:pPr>
            <a:r>
              <a:rPr lang="en-CA" altLang="en-US" sz="3200" dirty="0">
                <a:latin typeface="Calibri" panose="020F0502020204030204" pitchFamily="34" charset="0"/>
                <a:ea typeface="ＭＳ Ｐゴシック" panose="020B0600070205080204" pitchFamily="34" charset="-128"/>
                <a:cs typeface="Calibri" panose="020F0502020204030204" pitchFamily="34" charset="0"/>
              </a:rPr>
              <a:t>Implementing concurrent curricula touches every aspect of a student’s academic lifecycle.</a:t>
            </a:r>
          </a:p>
          <a:p>
            <a:pPr lvl="1">
              <a:buFont typeface="Courier New" panose="02070309020205020404" pitchFamily="49" charset="0"/>
              <a:buChar char="o"/>
            </a:pPr>
            <a:r>
              <a:rPr lang="en-CA" altLang="en-US" sz="3200" dirty="0">
                <a:latin typeface="Calibri" panose="020F0502020204030204" pitchFamily="34" charset="0"/>
                <a:ea typeface="ＭＳ Ｐゴシック" panose="020B0600070205080204" pitchFamily="34" charset="-128"/>
                <a:cs typeface="Calibri" panose="020F0502020204030204" pitchFamily="34" charset="0"/>
              </a:rPr>
              <a:t>Most Banner functionality and reporting at Usask only considered the primary curriculum.</a:t>
            </a:r>
            <a:endParaRPr lang="en-US" altLang="en-US" sz="3200" dirty="0">
              <a:latin typeface="Calibri" panose="020F0502020204030204" pitchFamily="34" charset="0"/>
              <a:ea typeface="ＭＳ Ｐゴシック" panose="020B0600070205080204" pitchFamily="34" charset="-128"/>
              <a:cs typeface="Calibri" panose="020F0502020204030204" pitchFamily="34" charset="0"/>
            </a:endParaRPr>
          </a:p>
          <a:p>
            <a:endParaRPr lang="en-US" dirty="0"/>
          </a:p>
        </p:txBody>
      </p:sp>
    </p:spTree>
    <p:extLst>
      <p:ext uri="{BB962C8B-B14F-4D97-AF65-F5344CB8AC3E}">
        <p14:creationId xmlns:p14="http://schemas.microsoft.com/office/powerpoint/2010/main" val="23507349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DB167694-2895-D5B6-8BB4-6961531C6743}"/>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102CFD9B-AB4D-BB7F-971A-1BE4BB97B780}"/>
              </a:ext>
            </a:extLst>
          </p:cNvPr>
          <p:cNvSpPr txBox="1"/>
          <p:nvPr/>
        </p:nvSpPr>
        <p:spPr>
          <a:xfrm>
            <a:off x="1066800" y="800102"/>
            <a:ext cx="66294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Benefits</a:t>
            </a:r>
          </a:p>
        </p:txBody>
      </p:sp>
      <p:sp>
        <p:nvSpPr>
          <p:cNvPr id="4" name="TextBox 5">
            <a:extLst>
              <a:ext uri="{FF2B5EF4-FFF2-40B4-BE49-F238E27FC236}">
                <a16:creationId xmlns:a16="http://schemas.microsoft.com/office/drawing/2014/main" id="{E8CE5071-9F15-5F58-2494-77EED335C799}"/>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5" name="Content Placeholder 6">
            <a:extLst>
              <a:ext uri="{FF2B5EF4-FFF2-40B4-BE49-F238E27FC236}">
                <a16:creationId xmlns:a16="http://schemas.microsoft.com/office/drawing/2014/main" id="{EB84166E-0513-D766-B1AA-53A542F0CDA9}"/>
              </a:ext>
            </a:extLst>
          </p:cNvPr>
          <p:cNvSpPr txBox="1">
            <a:spLocks/>
          </p:cNvSpPr>
          <p:nvPr/>
        </p:nvSpPr>
        <p:spPr>
          <a:xfrm>
            <a:off x="1066800" y="2123668"/>
            <a:ext cx="16558247" cy="6444331"/>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n-CA" sz="2600" dirty="0"/>
              <a:t>More </a:t>
            </a:r>
            <a:r>
              <a:rPr lang="en-CA" sz="2600" b="1" dirty="0">
                <a:solidFill>
                  <a:srgbClr val="006937"/>
                </a:solidFill>
              </a:rPr>
              <a:t>accurate record </a:t>
            </a:r>
            <a:r>
              <a:rPr lang="en-CA" sz="2600" dirty="0"/>
              <a:t>in Banner of what curricula a student is following</a:t>
            </a:r>
          </a:p>
          <a:p>
            <a:pPr>
              <a:defRPr/>
            </a:pPr>
            <a:r>
              <a:rPr lang="en-CA" sz="2600" dirty="0"/>
              <a:t>Ability to </a:t>
            </a:r>
            <a:r>
              <a:rPr lang="en-CA" sz="2600" b="1" dirty="0">
                <a:solidFill>
                  <a:srgbClr val="006937"/>
                </a:solidFill>
              </a:rPr>
              <a:t>admit </a:t>
            </a:r>
            <a:r>
              <a:rPr lang="en-CA" sz="2600" dirty="0"/>
              <a:t>students to more than one program in a given term</a:t>
            </a:r>
          </a:p>
          <a:p>
            <a:pPr>
              <a:defRPr/>
            </a:pPr>
            <a:r>
              <a:rPr lang="en-CA" sz="2600" dirty="0"/>
              <a:t>Students will be able to register in classes that have:</a:t>
            </a:r>
          </a:p>
          <a:p>
            <a:pPr lvl="1">
              <a:buFont typeface="Arial" panose="020B0604020202020204" pitchFamily="34" charset="0"/>
              <a:buChar char="•"/>
              <a:defRPr/>
            </a:pPr>
            <a:r>
              <a:rPr lang="en-CA" sz="2600" b="1" dirty="0">
                <a:solidFill>
                  <a:srgbClr val="006937"/>
                </a:solidFill>
              </a:rPr>
              <a:t>Curricula-based restrictions</a:t>
            </a:r>
          </a:p>
          <a:p>
            <a:pPr lvl="1">
              <a:buFont typeface="Arial" panose="020B0604020202020204" pitchFamily="34" charset="0"/>
              <a:buChar char="•"/>
              <a:defRPr/>
            </a:pPr>
            <a:r>
              <a:rPr lang="en-CA" sz="2600" b="1" dirty="0">
                <a:solidFill>
                  <a:srgbClr val="006937"/>
                </a:solidFill>
              </a:rPr>
              <a:t>Curricula-based reserved seats</a:t>
            </a:r>
          </a:p>
          <a:p>
            <a:pPr marL="457200" lvl="1" indent="0">
              <a:buFont typeface="Arial" pitchFamily="34" charset="0"/>
              <a:buNone/>
              <a:defRPr/>
            </a:pPr>
            <a:r>
              <a:rPr lang="en-CA" sz="2600" dirty="0"/>
              <a:t>based on any level, college or program they are currently associated with</a:t>
            </a:r>
          </a:p>
          <a:p>
            <a:pPr>
              <a:defRPr/>
            </a:pPr>
            <a:r>
              <a:rPr lang="en-CA" sz="2600" dirty="0"/>
              <a:t>Students could receive:</a:t>
            </a:r>
          </a:p>
          <a:p>
            <a:pPr lvl="1">
              <a:buFont typeface="Arial" panose="020B0604020202020204" pitchFamily="34" charset="0"/>
              <a:buChar char="•"/>
              <a:defRPr/>
            </a:pPr>
            <a:r>
              <a:rPr lang="en-CA" sz="2600" b="1" dirty="0">
                <a:solidFill>
                  <a:srgbClr val="006937"/>
                </a:solidFill>
              </a:rPr>
              <a:t>Email communications </a:t>
            </a:r>
            <a:r>
              <a:rPr lang="en-CA" sz="2600" dirty="0"/>
              <a:t>(targeted announcements, BCM)</a:t>
            </a:r>
          </a:p>
          <a:p>
            <a:pPr lvl="1">
              <a:buFont typeface="Arial" panose="020B0604020202020204" pitchFamily="34" charset="0"/>
              <a:buChar char="•"/>
              <a:defRPr/>
            </a:pPr>
            <a:r>
              <a:rPr lang="en-CA" sz="2600" b="1" dirty="0">
                <a:solidFill>
                  <a:srgbClr val="006937"/>
                </a:solidFill>
              </a:rPr>
              <a:t>Access to curriculum specific services and portal channels</a:t>
            </a:r>
          </a:p>
          <a:p>
            <a:pPr marL="457200" lvl="1" indent="0">
              <a:buFont typeface="Arial" pitchFamily="34" charset="0"/>
              <a:buNone/>
              <a:defRPr/>
            </a:pPr>
            <a:r>
              <a:rPr lang="en-CA" sz="2600" dirty="0"/>
              <a:t>based on any level, college or program they are currently associated with</a:t>
            </a:r>
          </a:p>
          <a:p>
            <a:pPr>
              <a:defRPr/>
            </a:pPr>
            <a:r>
              <a:rPr lang="en-CA" sz="2600" dirty="0"/>
              <a:t>All curricula information could be displayed on the:</a:t>
            </a:r>
          </a:p>
          <a:p>
            <a:pPr lvl="1">
              <a:buFont typeface="Arial" panose="020B0604020202020204" pitchFamily="34" charset="0"/>
              <a:buChar char="•"/>
              <a:defRPr/>
            </a:pPr>
            <a:r>
              <a:rPr lang="en-CA" sz="2600" b="1" dirty="0">
                <a:solidFill>
                  <a:srgbClr val="006937"/>
                </a:solidFill>
              </a:rPr>
              <a:t>Student Academic Profile</a:t>
            </a:r>
          </a:p>
          <a:p>
            <a:pPr lvl="1">
              <a:buFont typeface="Arial" panose="020B0604020202020204" pitchFamily="34" charset="0"/>
              <a:buChar char="•"/>
              <a:defRPr/>
            </a:pPr>
            <a:r>
              <a:rPr lang="en-CA" sz="2600" b="1" dirty="0">
                <a:solidFill>
                  <a:srgbClr val="006937"/>
                </a:solidFill>
              </a:rPr>
              <a:t>Official transcript</a:t>
            </a:r>
          </a:p>
          <a:p>
            <a:pPr lvl="1">
              <a:buFont typeface="Arial" panose="020B0604020202020204" pitchFamily="34" charset="0"/>
              <a:buChar char="•"/>
              <a:defRPr/>
            </a:pPr>
            <a:r>
              <a:rPr lang="en-CA" sz="2600" b="1" dirty="0">
                <a:solidFill>
                  <a:srgbClr val="006937"/>
                </a:solidFill>
              </a:rPr>
              <a:t>Confirmation of enrolment</a:t>
            </a:r>
          </a:p>
          <a:p>
            <a:pPr lvl="1">
              <a:buFont typeface="Arial" panose="020B0604020202020204" pitchFamily="34" charset="0"/>
              <a:buChar char="•"/>
              <a:defRPr/>
            </a:pPr>
            <a:r>
              <a:rPr lang="en-CA" sz="2600" b="1" dirty="0">
                <a:solidFill>
                  <a:srgbClr val="006937"/>
                </a:solidFill>
              </a:rPr>
              <a:t>Student self-service pages</a:t>
            </a:r>
            <a:endParaRPr lang="en-CA" sz="2600" dirty="0">
              <a:solidFill>
                <a:srgbClr val="006937"/>
              </a:solidFill>
            </a:endParaRPr>
          </a:p>
          <a:p>
            <a:endParaRPr lang="en-US" dirty="0"/>
          </a:p>
        </p:txBody>
      </p:sp>
    </p:spTree>
    <p:extLst>
      <p:ext uri="{BB962C8B-B14F-4D97-AF65-F5344CB8AC3E}">
        <p14:creationId xmlns:p14="http://schemas.microsoft.com/office/powerpoint/2010/main" val="38295531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46FE94-B6C7-8230-C479-420F1E314C62}"/>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D73EC338-A2A9-10D8-9BB0-F08B8EB19936}"/>
              </a:ext>
            </a:extLst>
          </p:cNvPr>
          <p:cNvSpPr/>
          <p:nvPr/>
        </p:nvSpPr>
        <p:spPr>
          <a:xfrm>
            <a:off x="521495" y="9070330"/>
            <a:ext cx="2860694" cy="766592"/>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latin typeface="Open Sans" panose="020B0606030504020204" pitchFamily="34" charset="0"/>
            </a:endParaRPr>
          </a:p>
        </p:txBody>
      </p:sp>
      <p:sp>
        <p:nvSpPr>
          <p:cNvPr id="3" name="Freeform 3">
            <a:extLst>
              <a:ext uri="{FF2B5EF4-FFF2-40B4-BE49-F238E27FC236}">
                <a16:creationId xmlns:a16="http://schemas.microsoft.com/office/drawing/2014/main" id="{8E1A84BB-F3C1-E3F5-43BC-3220EBEE36D3}"/>
              </a:ext>
            </a:extLst>
          </p:cNvPr>
          <p:cNvSpPr/>
          <p:nvPr/>
        </p:nvSpPr>
        <p:spPr>
          <a:xfrm>
            <a:off x="4035161" y="9119164"/>
            <a:ext cx="3065895" cy="668924"/>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pic>
        <p:nvPicPr>
          <p:cNvPr id="13" name="Picture 12" descr="A close up of a black and white background&#10;&#10;Description automatically generated">
            <a:extLst>
              <a:ext uri="{FF2B5EF4-FFF2-40B4-BE49-F238E27FC236}">
                <a16:creationId xmlns:a16="http://schemas.microsoft.com/office/drawing/2014/main" id="{E4B695F5-B845-224F-6DF6-C6D023CD2E83}"/>
              </a:ext>
            </a:extLst>
          </p:cNvPr>
          <p:cNvPicPr>
            <a:picLocks noChangeAspect="1"/>
          </p:cNvPicPr>
          <p:nvPr/>
        </p:nvPicPr>
        <p:blipFill>
          <a:blip r:embed="rId6">
            <a:alphaModFix amt="30000"/>
            <a:extLst>
              <a:ext uri="{28A0092B-C50C-407E-A947-70E740481C1C}">
                <a14:useLocalDpi xmlns:a14="http://schemas.microsoft.com/office/drawing/2010/main" val="0"/>
              </a:ext>
            </a:extLst>
          </a:blip>
          <a:srcRect r="55416" b="62866"/>
          <a:stretch/>
        </p:blipFill>
        <p:spPr>
          <a:xfrm>
            <a:off x="0" y="0"/>
            <a:ext cx="18288000" cy="8568000"/>
          </a:xfrm>
          <a:prstGeom prst="rect">
            <a:avLst/>
          </a:prstGeom>
        </p:spPr>
      </p:pic>
      <p:sp>
        <p:nvSpPr>
          <p:cNvPr id="14" name="TextBox 13">
            <a:extLst>
              <a:ext uri="{FF2B5EF4-FFF2-40B4-BE49-F238E27FC236}">
                <a16:creationId xmlns:a16="http://schemas.microsoft.com/office/drawing/2014/main" id="{582CAD6B-B23B-A159-8EDB-0F5A41CFD338}"/>
              </a:ext>
            </a:extLst>
          </p:cNvPr>
          <p:cNvSpPr txBox="1"/>
          <p:nvPr/>
        </p:nvSpPr>
        <p:spPr>
          <a:xfrm>
            <a:off x="1066800" y="800102"/>
            <a:ext cx="9525000" cy="1323567"/>
          </a:xfrm>
          <a:prstGeom prst="rect">
            <a:avLst/>
          </a:prstGeom>
          <a:noFill/>
        </p:spPr>
        <p:txBody>
          <a:bodyPr wrap="square" rtlCol="0">
            <a:spAutoFit/>
          </a:bodyPr>
          <a:lstStyle/>
          <a:p>
            <a:r>
              <a:rPr lang="en-CA" sz="8001" dirty="0">
                <a:solidFill>
                  <a:srgbClr val="006937"/>
                </a:solidFill>
                <a:latin typeface="Open Sans Condensed" pitchFamily="2" charset="0"/>
                <a:ea typeface="Open Sans Condensed" pitchFamily="2" charset="0"/>
                <a:cs typeface="Open Sans Condensed" pitchFamily="2" charset="0"/>
              </a:rPr>
              <a:t>Benefits (Continued)</a:t>
            </a:r>
          </a:p>
        </p:txBody>
      </p:sp>
      <p:sp>
        <p:nvSpPr>
          <p:cNvPr id="4" name="TextBox 5">
            <a:extLst>
              <a:ext uri="{FF2B5EF4-FFF2-40B4-BE49-F238E27FC236}">
                <a16:creationId xmlns:a16="http://schemas.microsoft.com/office/drawing/2014/main" id="{93FF81FB-8D03-0097-D546-D8A01AA19732}"/>
              </a:ext>
            </a:extLst>
          </p:cNvPr>
          <p:cNvSpPr txBox="1"/>
          <p:nvPr/>
        </p:nvSpPr>
        <p:spPr>
          <a:xfrm>
            <a:off x="11353800" y="9236453"/>
            <a:ext cx="6271248"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
        <p:nvSpPr>
          <p:cNvPr id="5" name="Content Placeholder 6">
            <a:extLst>
              <a:ext uri="{FF2B5EF4-FFF2-40B4-BE49-F238E27FC236}">
                <a16:creationId xmlns:a16="http://schemas.microsoft.com/office/drawing/2014/main" id="{8AC572B0-B870-2AE6-D34F-CE90DCDB828D}"/>
              </a:ext>
            </a:extLst>
          </p:cNvPr>
          <p:cNvSpPr txBox="1">
            <a:spLocks/>
          </p:cNvSpPr>
          <p:nvPr/>
        </p:nvSpPr>
        <p:spPr>
          <a:xfrm>
            <a:off x="1066800" y="2123668"/>
            <a:ext cx="16558247" cy="6444331"/>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n-CA" altLang="en-US" sz="2600" dirty="0">
                <a:latin typeface="Calibri" panose="020F0502020204030204" pitchFamily="34" charset="0"/>
                <a:ea typeface="ＭＳ Ｐゴシック" panose="020B0600070205080204" pitchFamily="34" charset="-128"/>
                <a:cs typeface="Calibri" panose="020F0502020204030204" pitchFamily="34" charset="0"/>
              </a:rPr>
              <a:t>Students will be able to </a:t>
            </a:r>
            <a:r>
              <a:rPr lang="en-CA" altLang="en-US" sz="2600" b="1" dirty="0">
                <a:solidFill>
                  <a:srgbClr val="006937"/>
                </a:solidFill>
                <a:latin typeface="Calibri" panose="020F0502020204030204" pitchFamily="34" charset="0"/>
                <a:ea typeface="ＭＳ Ｐゴシック" panose="020B0600070205080204" pitchFamily="34" charset="-128"/>
                <a:cs typeface="Calibri" panose="020F0502020204030204" pitchFamily="34" charset="0"/>
              </a:rPr>
              <a:t>apply to graduate </a:t>
            </a:r>
            <a:r>
              <a:rPr lang="en-CA" altLang="en-US" sz="2600" dirty="0">
                <a:latin typeface="Calibri" panose="020F0502020204030204" pitchFamily="34" charset="0"/>
                <a:ea typeface="ＭＳ Ｐゴシック" panose="020B0600070205080204" pitchFamily="34" charset="-128"/>
                <a:cs typeface="Calibri" panose="020F0502020204030204" pitchFamily="34" charset="0"/>
              </a:rPr>
              <a:t>online</a:t>
            </a:r>
            <a:r>
              <a:rPr lang="en-CA" altLang="en-US" sz="2600" b="1" dirty="0">
                <a:latin typeface="Calibri" panose="020F0502020204030204" pitchFamily="34" charset="0"/>
                <a:ea typeface="ＭＳ Ｐゴシック" panose="020B0600070205080204" pitchFamily="34" charset="-128"/>
                <a:cs typeface="Calibri" panose="020F0502020204030204" pitchFamily="34" charset="0"/>
              </a:rPr>
              <a:t> </a:t>
            </a:r>
            <a:r>
              <a:rPr lang="en-CA" altLang="en-US" sz="2600" dirty="0">
                <a:latin typeface="Calibri" panose="020F0502020204030204" pitchFamily="34" charset="0"/>
                <a:ea typeface="ＭＳ Ｐゴシック" panose="020B0600070205080204" pitchFamily="34" charset="-128"/>
                <a:cs typeface="Calibri" panose="020F0502020204030204" pitchFamily="34" charset="0"/>
              </a:rPr>
              <a:t>from any of the programs they are following.</a:t>
            </a:r>
          </a:p>
          <a:p>
            <a:pPr>
              <a:defRPr/>
            </a:pPr>
            <a:r>
              <a:rPr lang="en-CA" altLang="en-US" sz="2600" dirty="0">
                <a:latin typeface="Calibri" panose="020F0502020204030204" pitchFamily="34" charset="0"/>
                <a:ea typeface="ＭＳ Ｐゴシック" panose="020B0600070205080204" pitchFamily="34" charset="-128"/>
                <a:cs typeface="Calibri" panose="020F0502020204030204" pitchFamily="34" charset="0"/>
              </a:rPr>
              <a:t>All concurrent curricula visible in Degree Works:</a:t>
            </a:r>
          </a:p>
          <a:p>
            <a:pPr lvl="1">
              <a:buFont typeface="Arial" panose="020B0604020202020204" pitchFamily="34" charset="0"/>
              <a:buChar char="•"/>
              <a:defRPr/>
            </a:pPr>
            <a:r>
              <a:rPr lang="en-CA" altLang="en-US" sz="2600" dirty="0">
                <a:latin typeface="Calibri" panose="020F0502020204030204" pitchFamily="34" charset="0"/>
                <a:ea typeface="ＭＳ Ｐゴシック" panose="020B0600070205080204" pitchFamily="34" charset="-128"/>
                <a:cs typeface="Calibri" panose="020F0502020204030204" pitchFamily="34" charset="0"/>
              </a:rPr>
              <a:t>Able to track </a:t>
            </a:r>
            <a:r>
              <a:rPr lang="en-CA" altLang="en-US" sz="2600" b="1" dirty="0">
                <a:solidFill>
                  <a:srgbClr val="006937"/>
                </a:solidFill>
                <a:latin typeface="Calibri" panose="020F0502020204030204" pitchFamily="34" charset="0"/>
                <a:ea typeface="ＭＳ Ｐゴシック" panose="020B0600070205080204" pitchFamily="34" charset="-128"/>
                <a:cs typeface="Calibri" panose="020F0502020204030204" pitchFamily="34" charset="0"/>
              </a:rPr>
              <a:t>academic progress</a:t>
            </a:r>
            <a:r>
              <a:rPr lang="en-CA" altLang="en-US" sz="2600" b="1" dirty="0">
                <a:solidFill>
                  <a:schemeClr val="bg2">
                    <a:lumMod val="50000"/>
                  </a:schemeClr>
                </a:solidFill>
                <a:latin typeface="Calibri" panose="020F0502020204030204" pitchFamily="34" charset="0"/>
                <a:ea typeface="ＭＳ Ｐゴシック" panose="020B0600070205080204" pitchFamily="34" charset="-128"/>
                <a:cs typeface="Calibri" panose="020F0502020204030204" pitchFamily="34" charset="0"/>
              </a:rPr>
              <a:t> </a:t>
            </a:r>
            <a:r>
              <a:rPr lang="en-CA" altLang="en-US" sz="2600" dirty="0">
                <a:latin typeface="Calibri" panose="020F0502020204030204" pitchFamily="34" charset="0"/>
                <a:ea typeface="ＭＳ Ｐゴシック" panose="020B0600070205080204" pitchFamily="34" charset="-128"/>
                <a:cs typeface="Calibri" panose="020F0502020204030204" pitchFamily="34" charset="0"/>
              </a:rPr>
              <a:t>towards all program requirements</a:t>
            </a:r>
          </a:p>
          <a:p>
            <a:pPr lvl="1">
              <a:buFont typeface="Arial" panose="020B0604020202020204" pitchFamily="34" charset="0"/>
              <a:buChar char="•"/>
              <a:defRPr/>
            </a:pPr>
            <a:r>
              <a:rPr lang="en-CA" altLang="en-US" sz="2600" dirty="0">
                <a:latin typeface="Calibri" panose="020F0502020204030204" pitchFamily="34" charset="0"/>
                <a:ea typeface="ＭＳ Ｐゴシック" panose="020B0600070205080204" pitchFamily="34" charset="-128"/>
                <a:cs typeface="Calibri" panose="020F0502020204030204" pitchFamily="34" charset="0"/>
              </a:rPr>
              <a:t>Able to apply </a:t>
            </a:r>
            <a:r>
              <a:rPr lang="en-CA" altLang="en-US" sz="2600" b="1" dirty="0">
                <a:solidFill>
                  <a:srgbClr val="006937"/>
                </a:solidFill>
                <a:latin typeface="Calibri" panose="020F0502020204030204" pitchFamily="34" charset="0"/>
                <a:ea typeface="ＭＳ Ｐゴシック" panose="020B0600070205080204" pitchFamily="34" charset="-128"/>
                <a:cs typeface="Calibri" panose="020F0502020204030204" pitchFamily="34" charset="0"/>
              </a:rPr>
              <a:t>exceptions</a:t>
            </a:r>
            <a:r>
              <a:rPr lang="en-CA" altLang="en-US" sz="2600" dirty="0">
                <a:latin typeface="Calibri" panose="020F0502020204030204" pitchFamily="34" charset="0"/>
                <a:ea typeface="ＭＳ Ｐゴシック" panose="020B0600070205080204" pitchFamily="34" charset="-128"/>
                <a:cs typeface="Calibri" panose="020F0502020204030204" pitchFamily="34" charset="0"/>
              </a:rPr>
              <a:t> and </a:t>
            </a:r>
            <a:r>
              <a:rPr lang="en-CA" altLang="en-US" sz="2600" b="1" dirty="0">
                <a:solidFill>
                  <a:srgbClr val="006937"/>
                </a:solidFill>
                <a:latin typeface="Calibri" panose="020F0502020204030204" pitchFamily="34" charset="0"/>
                <a:ea typeface="ＭＳ Ｐゴシック" panose="020B0600070205080204" pitchFamily="34" charset="-128"/>
                <a:cs typeface="Calibri" panose="020F0502020204030204" pitchFamily="34" charset="0"/>
              </a:rPr>
              <a:t>freeze audits </a:t>
            </a:r>
            <a:r>
              <a:rPr lang="en-CA" altLang="en-US" sz="2600" dirty="0">
                <a:latin typeface="Calibri" panose="020F0502020204030204" pitchFamily="34" charset="0"/>
                <a:ea typeface="ＭＳ Ｐゴシック" panose="020B0600070205080204" pitchFamily="34" charset="-128"/>
                <a:cs typeface="Calibri" panose="020F0502020204030204" pitchFamily="34" charset="0"/>
              </a:rPr>
              <a:t>for all programs</a:t>
            </a:r>
          </a:p>
          <a:p>
            <a:pPr>
              <a:defRPr/>
            </a:pPr>
            <a:r>
              <a:rPr lang="en-CA" altLang="en-US" sz="2600" dirty="0">
                <a:latin typeface="Calibri" panose="020F0502020204030204" pitchFamily="34" charset="0"/>
                <a:ea typeface="ＭＳ Ｐゴシック" panose="020B0600070205080204" pitchFamily="34" charset="-128"/>
                <a:cs typeface="Calibri" panose="020F0502020204030204" pitchFamily="34" charset="0"/>
              </a:rPr>
              <a:t>Accuracy could be improved, and manual adjustments reduced for:</a:t>
            </a:r>
          </a:p>
          <a:p>
            <a:pPr lvl="1">
              <a:buFont typeface="Arial" panose="020B0604020202020204" pitchFamily="34" charset="0"/>
              <a:buChar char="•"/>
              <a:defRPr/>
            </a:pPr>
            <a:r>
              <a:rPr lang="en-CA" altLang="en-US" sz="2600" b="1" dirty="0">
                <a:solidFill>
                  <a:srgbClr val="006937"/>
                </a:solidFill>
                <a:latin typeface="Calibri" panose="020F0502020204030204" pitchFamily="34" charset="0"/>
                <a:ea typeface="ＭＳ Ｐゴシック" panose="020B0600070205080204" pitchFamily="34" charset="-128"/>
                <a:cs typeface="Calibri" panose="020F0502020204030204" pitchFamily="34" charset="0"/>
              </a:rPr>
              <a:t>Tuition and Student fee assessment</a:t>
            </a:r>
          </a:p>
          <a:p>
            <a:pPr lvl="1">
              <a:buFont typeface="Arial" panose="020B0604020202020204" pitchFamily="34" charset="0"/>
              <a:buChar char="•"/>
              <a:defRPr/>
            </a:pPr>
            <a:r>
              <a:rPr lang="en-CA" altLang="en-US" sz="2600" b="1" dirty="0">
                <a:solidFill>
                  <a:srgbClr val="006937"/>
                </a:solidFill>
                <a:latin typeface="Calibri" panose="020F0502020204030204" pitchFamily="34" charset="0"/>
                <a:ea typeface="ＭＳ Ｐゴシック" panose="020B0600070205080204" pitchFamily="34" charset="-128"/>
                <a:cs typeface="Calibri" panose="020F0502020204030204" pitchFamily="34" charset="0"/>
              </a:rPr>
              <a:t>T2202</a:t>
            </a:r>
          </a:p>
          <a:p>
            <a:pPr lvl="1">
              <a:buFont typeface="Arial" panose="020B0604020202020204" pitchFamily="34" charset="0"/>
              <a:buChar char="•"/>
              <a:defRPr/>
            </a:pPr>
            <a:r>
              <a:rPr lang="en-CA" altLang="en-US" sz="2600" b="1" dirty="0">
                <a:solidFill>
                  <a:srgbClr val="006937"/>
                </a:solidFill>
                <a:latin typeface="Calibri" panose="020F0502020204030204" pitchFamily="34" charset="0"/>
                <a:ea typeface="ＭＳ Ｐゴシック" panose="020B0600070205080204" pitchFamily="34" charset="-128"/>
                <a:cs typeface="Calibri" panose="020F0502020204030204" pitchFamily="34" charset="0"/>
              </a:rPr>
              <a:t>Awards </a:t>
            </a:r>
            <a:r>
              <a:rPr lang="en-CA" altLang="en-US" sz="2600" b="1" dirty="0">
                <a:latin typeface="Calibri" panose="020F0502020204030204" pitchFamily="34" charset="0"/>
                <a:ea typeface="ＭＳ Ｐゴシック" panose="020B0600070205080204" pitchFamily="34" charset="-128"/>
                <a:cs typeface="Calibri" panose="020F0502020204030204" pitchFamily="34" charset="0"/>
              </a:rPr>
              <a:t>– </a:t>
            </a:r>
            <a:r>
              <a:rPr lang="en-CA" altLang="en-US" sz="2600" dirty="0">
                <a:latin typeface="Calibri" panose="020F0502020204030204" pitchFamily="34" charset="0"/>
                <a:ea typeface="ＭＳ Ｐゴシック" panose="020B0600070205080204" pitchFamily="34" charset="-128"/>
                <a:cs typeface="Calibri" panose="020F0502020204030204" pitchFamily="34" charset="0"/>
              </a:rPr>
              <a:t>eligibility and needs assessment</a:t>
            </a:r>
          </a:p>
          <a:p>
            <a:pPr lvl="1">
              <a:buFont typeface="Arial" panose="020B0604020202020204" pitchFamily="34" charset="0"/>
              <a:buChar char="•"/>
              <a:defRPr/>
            </a:pPr>
            <a:r>
              <a:rPr lang="en-CA" altLang="en-US" sz="2600" b="1" dirty="0">
                <a:solidFill>
                  <a:srgbClr val="006937"/>
                </a:solidFill>
                <a:latin typeface="Calibri" panose="020F0502020204030204" pitchFamily="34" charset="0"/>
                <a:ea typeface="ＭＳ Ｐゴシック" panose="020B0600070205080204" pitchFamily="34" charset="-128"/>
                <a:cs typeface="Calibri" panose="020F0502020204030204" pitchFamily="34" charset="0"/>
              </a:rPr>
              <a:t>College specific services </a:t>
            </a:r>
          </a:p>
          <a:p>
            <a:pPr>
              <a:defRPr/>
            </a:pPr>
            <a:r>
              <a:rPr lang="en-CA" altLang="en-US" sz="2600" dirty="0">
                <a:latin typeface="Calibri" panose="020F0502020204030204" pitchFamily="34" charset="0"/>
                <a:ea typeface="ＭＳ Ｐゴシック" panose="020B0600070205080204" pitchFamily="34" charset="-128"/>
                <a:cs typeface="Calibri" panose="020F0502020204030204" pitchFamily="34" charset="0"/>
              </a:rPr>
              <a:t>Improvement in reporting accuracy:</a:t>
            </a:r>
          </a:p>
          <a:p>
            <a:pPr lvl="1">
              <a:buFont typeface="Arial" panose="020B0604020202020204" pitchFamily="34" charset="0"/>
              <a:buChar char="•"/>
              <a:defRPr/>
            </a:pPr>
            <a:r>
              <a:rPr lang="en-CA" altLang="en-US" sz="2600" b="1" dirty="0">
                <a:solidFill>
                  <a:srgbClr val="006937"/>
                </a:solidFill>
                <a:latin typeface="Calibri" panose="020F0502020204030204" pitchFamily="34" charset="0"/>
                <a:ea typeface="ＭＳ Ｐゴシック" panose="020B0600070205080204" pitchFamily="34" charset="-128"/>
                <a:cs typeface="Calibri" panose="020F0502020204030204" pitchFamily="34" charset="0"/>
              </a:rPr>
              <a:t>Headcount/enrolment reporting</a:t>
            </a:r>
          </a:p>
          <a:p>
            <a:pPr lvl="1">
              <a:buFont typeface="Arial" panose="020B0604020202020204" pitchFamily="34" charset="0"/>
              <a:buChar char="•"/>
              <a:defRPr/>
            </a:pPr>
            <a:r>
              <a:rPr lang="en-CA" altLang="en-US" sz="2600" b="1" dirty="0">
                <a:solidFill>
                  <a:srgbClr val="006937"/>
                </a:solidFill>
                <a:latin typeface="Calibri" panose="020F0502020204030204" pitchFamily="34" charset="0"/>
                <a:ea typeface="ＭＳ Ｐゴシック" panose="020B0600070205080204" pitchFamily="34" charset="-128"/>
                <a:cs typeface="Calibri" panose="020F0502020204030204" pitchFamily="34" charset="0"/>
              </a:rPr>
              <a:t>Operational reporting</a:t>
            </a:r>
          </a:p>
          <a:p>
            <a:pPr lvl="1">
              <a:buFont typeface="Arial" panose="020B0604020202020204" pitchFamily="34" charset="0"/>
              <a:buChar char="•"/>
              <a:defRPr/>
            </a:pPr>
            <a:r>
              <a:rPr lang="en-CA" altLang="en-US" sz="2600" b="1" dirty="0">
                <a:solidFill>
                  <a:srgbClr val="006937"/>
                </a:solidFill>
                <a:latin typeface="Calibri" panose="020F0502020204030204" pitchFamily="34" charset="0"/>
                <a:ea typeface="ＭＳ Ｐゴシック" panose="020B0600070205080204" pitchFamily="34" charset="-128"/>
                <a:cs typeface="Calibri" panose="020F0502020204030204" pitchFamily="34" charset="0"/>
              </a:rPr>
              <a:t>Government compliance reporting</a:t>
            </a:r>
          </a:p>
          <a:p>
            <a:endParaRPr lang="en-US" dirty="0"/>
          </a:p>
        </p:txBody>
      </p:sp>
    </p:spTree>
    <p:extLst>
      <p:ext uri="{BB962C8B-B14F-4D97-AF65-F5344CB8AC3E}">
        <p14:creationId xmlns:p14="http://schemas.microsoft.com/office/powerpoint/2010/main" val="28776167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DF41BD7-32DD-7773-77C5-DAF9FFFAA2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88000" cy="8296505"/>
          </a:xfrm>
          <a:prstGeom prst="rect">
            <a:avLst/>
          </a:prstGeom>
        </p:spPr>
      </p:pic>
      <p:sp>
        <p:nvSpPr>
          <p:cNvPr id="10" name="Freeform 4">
            <a:extLst>
              <a:ext uri="{FF2B5EF4-FFF2-40B4-BE49-F238E27FC236}">
                <a16:creationId xmlns:a16="http://schemas.microsoft.com/office/drawing/2014/main" id="{69D13011-8D75-7C9B-90C5-A8D35F93522C}"/>
              </a:ext>
            </a:extLst>
          </p:cNvPr>
          <p:cNvSpPr/>
          <p:nvPr/>
        </p:nvSpPr>
        <p:spPr>
          <a:xfrm>
            <a:off x="10972800" y="0"/>
            <a:ext cx="6012000" cy="8298000"/>
          </a:xfrm>
          <a:custGeom>
            <a:avLst/>
            <a:gdLst/>
            <a:ahLst/>
            <a:cxnLst/>
            <a:rect l="l" t="t" r="r" b="b"/>
            <a:pathLst>
              <a:path w="18355604" h="8609710">
                <a:moveTo>
                  <a:pt x="0" y="0"/>
                </a:moveTo>
                <a:lnTo>
                  <a:pt x="18355604" y="0"/>
                </a:lnTo>
                <a:lnTo>
                  <a:pt x="18355604" y="8609710"/>
                </a:lnTo>
                <a:lnTo>
                  <a:pt x="0" y="8609710"/>
                </a:lnTo>
                <a:lnTo>
                  <a:pt x="0" y="0"/>
                </a:lnTo>
                <a:close/>
              </a:path>
            </a:pathLst>
          </a:custGeom>
          <a:blipFill>
            <a:blip r:embed="rId3"/>
            <a:stretch>
              <a:fillRect l="-14" t="-103688" r="-560530" b="-23967"/>
            </a:stretch>
          </a:blipFill>
        </p:spPr>
        <p:txBody>
          <a:bodyPr/>
          <a:lstStyle/>
          <a:p>
            <a:endParaRPr lang="en-US" dirty="0">
              <a:latin typeface="Open Sans" panose="020B0606030504020204" pitchFamily="34" charset="0"/>
            </a:endParaRPr>
          </a:p>
        </p:txBody>
      </p:sp>
      <p:sp>
        <p:nvSpPr>
          <p:cNvPr id="2" name="Freeform 2"/>
          <p:cNvSpPr/>
          <p:nvPr/>
        </p:nvSpPr>
        <p:spPr>
          <a:xfrm>
            <a:off x="521494" y="9070328"/>
            <a:ext cx="2860693" cy="766591"/>
          </a:xfrm>
          <a:custGeom>
            <a:avLst/>
            <a:gdLst/>
            <a:ahLst/>
            <a:cxnLst/>
            <a:rect l="l" t="t" r="r" b="b"/>
            <a:pathLst>
              <a:path w="2860693" h="766591">
                <a:moveTo>
                  <a:pt x="0" y="0"/>
                </a:moveTo>
                <a:lnTo>
                  <a:pt x="2860693" y="0"/>
                </a:lnTo>
                <a:lnTo>
                  <a:pt x="2860693" y="766591"/>
                </a:lnTo>
                <a:lnTo>
                  <a:pt x="0" y="76659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latin typeface="Open Sans" panose="020B0606030504020204" pitchFamily="34" charset="0"/>
            </a:endParaRPr>
          </a:p>
        </p:txBody>
      </p:sp>
      <p:sp>
        <p:nvSpPr>
          <p:cNvPr id="3" name="Freeform 3"/>
          <p:cNvSpPr/>
          <p:nvPr/>
        </p:nvSpPr>
        <p:spPr>
          <a:xfrm>
            <a:off x="4035160" y="9119162"/>
            <a:ext cx="3065895" cy="668923"/>
          </a:xfrm>
          <a:custGeom>
            <a:avLst/>
            <a:gdLst/>
            <a:ahLst/>
            <a:cxnLst/>
            <a:rect l="l" t="t" r="r" b="b"/>
            <a:pathLst>
              <a:path w="3065895" h="668923">
                <a:moveTo>
                  <a:pt x="0" y="0"/>
                </a:moveTo>
                <a:lnTo>
                  <a:pt x="3065895" y="0"/>
                </a:lnTo>
                <a:lnTo>
                  <a:pt x="3065895" y="668922"/>
                </a:lnTo>
                <a:lnTo>
                  <a:pt x="0" y="66892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dirty="0">
              <a:latin typeface="Open Sans" panose="020B0606030504020204" pitchFamily="34" charset="0"/>
            </a:endParaRPr>
          </a:p>
        </p:txBody>
      </p:sp>
      <p:sp>
        <p:nvSpPr>
          <p:cNvPr id="11" name="TextBox 10">
            <a:extLst>
              <a:ext uri="{FF2B5EF4-FFF2-40B4-BE49-F238E27FC236}">
                <a16:creationId xmlns:a16="http://schemas.microsoft.com/office/drawing/2014/main" id="{19571F24-28BD-DFA6-F6BB-AD18C070C61F}"/>
              </a:ext>
            </a:extLst>
          </p:cNvPr>
          <p:cNvSpPr txBox="1"/>
          <p:nvPr/>
        </p:nvSpPr>
        <p:spPr>
          <a:xfrm>
            <a:off x="11669917" y="3172483"/>
            <a:ext cx="4617765" cy="3416513"/>
          </a:xfrm>
          <a:prstGeom prst="rect">
            <a:avLst/>
          </a:prstGeom>
          <a:noFill/>
        </p:spPr>
        <p:txBody>
          <a:bodyPr wrap="square" rtlCol="0">
            <a:spAutoFit/>
          </a:bodyPr>
          <a:lstStyle/>
          <a:p>
            <a:pPr algn="ctr">
              <a:lnSpc>
                <a:spcPts val="8600"/>
              </a:lnSpc>
            </a:pPr>
            <a:r>
              <a:rPr lang="en-CA" sz="8800" dirty="0">
                <a:solidFill>
                  <a:schemeClr val="bg1"/>
                </a:solidFill>
                <a:effectLst/>
                <a:latin typeface="Open Sans Condensed" pitchFamily="2" charset="0"/>
                <a:ea typeface="Open Sans Condensed" pitchFamily="2" charset="0"/>
                <a:cs typeface="Open Sans Condensed" pitchFamily="2" charset="0"/>
              </a:rPr>
              <a:t>GET STARTED</a:t>
            </a:r>
          </a:p>
          <a:p>
            <a:pPr algn="ctr">
              <a:lnSpc>
                <a:spcPts val="8600"/>
              </a:lnSpc>
            </a:pPr>
            <a:endParaRPr lang="en-CA" sz="8800" dirty="0">
              <a:solidFill>
                <a:schemeClr val="bg1"/>
              </a:solidFill>
              <a:effectLst/>
              <a:latin typeface="Open Sans Condensed" pitchFamily="2" charset="0"/>
              <a:ea typeface="Open Sans Condensed" pitchFamily="2" charset="0"/>
              <a:cs typeface="Open Sans Condensed" pitchFamily="2" charset="0"/>
            </a:endParaRPr>
          </a:p>
        </p:txBody>
      </p:sp>
      <p:sp>
        <p:nvSpPr>
          <p:cNvPr id="4" name="TextBox 5">
            <a:extLst>
              <a:ext uri="{FF2B5EF4-FFF2-40B4-BE49-F238E27FC236}">
                <a16:creationId xmlns:a16="http://schemas.microsoft.com/office/drawing/2014/main" id="{97B85156-D461-3E1A-5F40-7606BC292B4E}"/>
              </a:ext>
            </a:extLst>
          </p:cNvPr>
          <p:cNvSpPr txBox="1"/>
          <p:nvPr/>
        </p:nvSpPr>
        <p:spPr>
          <a:xfrm>
            <a:off x="11430000" y="9236453"/>
            <a:ext cx="6195045" cy="406458"/>
          </a:xfrm>
          <a:prstGeom prst="rect">
            <a:avLst/>
          </a:prstGeom>
        </p:spPr>
        <p:txBody>
          <a:bodyPr wrap="square" lIns="0" tIns="0" rIns="0" bIns="0" rtlCol="0" anchor="t">
            <a:spAutoFit/>
          </a:bodyPr>
          <a:lstStyle/>
          <a:p>
            <a:pPr algn="r">
              <a:lnSpc>
                <a:spcPts val="3359"/>
              </a:lnSpc>
            </a:pPr>
            <a:r>
              <a:rPr lang="en-US" sz="2400" dirty="0">
                <a:solidFill>
                  <a:srgbClr val="0B6A41"/>
                </a:solidFill>
                <a:latin typeface="Open Sans Condensed Bold"/>
                <a:ea typeface="Open Sans Condensed Bold"/>
                <a:cs typeface="Open Sans Condensed Bold"/>
                <a:sym typeface="Open Sans Condensed Bold"/>
              </a:rPr>
              <a:t>How to Successfully Implement Concurrent Curricula</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USask_PPT_template_Simplified" id="{4989A8A2-8031-4548-AC6F-286FA6AB0C8A}" vid="{2B110A8B-78FA-BD49-BEFF-064F6D1A584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2E6A9B5C63A504482086E5DEFE52315" ma:contentTypeVersion="30" ma:contentTypeDescription="Create a new document." ma:contentTypeScope="" ma:versionID="120860c45d99014b87e43f9d97ed65ec">
  <xsd:schema xmlns:xsd="http://www.w3.org/2001/XMLSchema" xmlns:xs="http://www.w3.org/2001/XMLSchema" xmlns:p="http://schemas.microsoft.com/office/2006/metadata/properties" xmlns:ns2="c5c0397a-0057-4703-a00a-a0cbb0f759c5" xmlns:ns3="2277341f-65e2-445b-87a8-ef9bdf576d4e" targetNamespace="http://schemas.microsoft.com/office/2006/metadata/properties" ma:root="true" ma:fieldsID="5e802dc0277e58c2fe2db5d1d3e2c368" ns2:_="" ns3:_="">
    <xsd:import namespace="c5c0397a-0057-4703-a00a-a0cbb0f759c5"/>
    <xsd:import namespace="2277341f-65e2-445b-87a8-ef9bdf576d4e"/>
    <xsd:element name="properties">
      <xsd:complexType>
        <xsd:sequence>
          <xsd:element name="documentManagement">
            <xsd:complexType>
              <xsd:all>
                <xsd:element ref="ns2:Logos" minOccurs="0"/>
                <xsd:element ref="ns2:MediaServiceMetadata" minOccurs="0"/>
                <xsd:element ref="ns2:MediaServiceFastMetadata" minOccurs="0"/>
                <xsd:element ref="ns2:cmfb" minOccurs="0"/>
                <xsd:element ref="ns2:fnup" minOccurs="0"/>
                <xsd:element ref="ns2:MediaServiceAutoKeyPoints" minOccurs="0"/>
                <xsd:element ref="ns2:MediaServiceKeyPoints" minOccurs="0"/>
                <xsd:element ref="ns2:Photosandfilm" minOccurs="0"/>
                <xsd:element ref="ns2:fqbn" minOccurs="0"/>
                <xsd:element ref="ns2:Department" minOccurs="0"/>
                <xsd:element ref="ns2:College" minOccurs="0"/>
                <xsd:element ref="ns2:MediaServiceAutoTags" minOccurs="0"/>
                <xsd:element ref="ns2:MediaServiceGenerationTime" minOccurs="0"/>
                <xsd:element ref="ns2:MediaServiceEventHashCode" minOccurs="0"/>
                <xsd:element ref="ns3:SharedWithUsers" minOccurs="0"/>
                <xsd:element ref="ns3:SharedWithDetails" minOccurs="0"/>
                <xsd:element ref="ns2:Campaign" minOccurs="0"/>
                <xsd:element ref="ns3:TaxCatchAll" minOccurs="0"/>
                <xsd:element ref="ns2:MediaServiceOCR" minOccurs="0"/>
                <xsd:element ref="ns2:lcf76f155ced4ddcb4097134ff3c332f" minOccurs="0"/>
                <xsd:element ref="ns2:MediaServiceObjectDetectorVersions" minOccurs="0"/>
                <xsd:element ref="ns2:MediaServiceDateTaken" minOccurs="0"/>
                <xsd:element ref="ns2:MediaLengthInSeconds" minOccurs="0"/>
                <xsd:element ref="ns2:MediaServiceSearchProperties" minOccurs="0"/>
                <xsd:element ref="ns2:MediaServiceLocation" minOccurs="0"/>
                <xsd:element ref="ns2:LastUpdate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5c0397a-0057-4703-a00a-a0cbb0f759c5" elementFormDefault="qualified">
    <xsd:import namespace="http://schemas.microsoft.com/office/2006/documentManagement/types"/>
    <xsd:import namespace="http://schemas.microsoft.com/office/infopath/2007/PartnerControls"/>
    <xsd:element name="Logos" ma:index="8" nillable="true" ma:displayName="Logo" ma:format="Dropdown" ma:internalName="Logos">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cmfb" ma:index="11" nillable="true" ma:displayName="Templates" ma:internalName="cmfb">
      <xsd:simpleType>
        <xsd:restriction base="dms:Text"/>
      </xsd:simpleType>
    </xsd:element>
    <xsd:element name="fnup" ma:index="12" nillable="true" ma:displayName="Person or Group" ma:list="UserInfo" ma:internalName="fnup">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Photosandfilm" ma:index="15" nillable="true" ma:displayName="Photos and film" ma:format="Dropdown" ma:internalName="Photosandfilm">
      <xsd:simpleType>
        <xsd:restriction base="dms:Text">
          <xsd:maxLength value="255"/>
        </xsd:restriction>
      </xsd:simpleType>
    </xsd:element>
    <xsd:element name="fqbn" ma:index="16" nillable="true" ma:displayName="Verbal Expression" ma:internalName="fqbn">
      <xsd:simpleType>
        <xsd:restriction base="dms:Text"/>
      </xsd:simpleType>
    </xsd:element>
    <xsd:element name="Department" ma:index="17" nillable="true" ma:displayName="Department" ma:format="Dropdown" ma:internalName="Department">
      <xsd:simpleType>
        <xsd:restriction base="dms:Text">
          <xsd:maxLength value="255"/>
        </xsd:restriction>
      </xsd:simpleType>
    </xsd:element>
    <xsd:element name="College" ma:index="18" nillable="true" ma:displayName="College" ma:format="Dropdown" ma:internalName="College">
      <xsd:simpleType>
        <xsd:restriction base="dms:Text">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Campaign" ma:index="24" nillable="true" ma:displayName="Campaign" ma:format="Dropdown" ma:internalName="Campaign">
      <xsd:simpleType>
        <xsd:restriction base="dms:Text">
          <xsd:maxLength value="255"/>
        </xsd:restriction>
      </xsd:simpleType>
    </xsd:element>
    <xsd:element name="MediaServiceOCR" ma:index="26" nillable="true" ma:displayName="Extracted Text" ma:internalName="MediaServiceOCR" ma:readOnly="true">
      <xsd:simpleType>
        <xsd:restriction base="dms:Note">
          <xsd:maxLength value="255"/>
        </xsd:restriction>
      </xsd:simpleType>
    </xsd:element>
    <xsd:element name="lcf76f155ced4ddcb4097134ff3c332f" ma:index="28" nillable="true" ma:taxonomy="true" ma:internalName="lcf76f155ced4ddcb4097134ff3c332f" ma:taxonomyFieldName="MediaServiceImageTags" ma:displayName="Image Tags" ma:readOnly="false" ma:fieldId="{5cf76f15-5ced-4ddc-b409-7134ff3c332f}" ma:taxonomyMulti="true" ma:sspId="1be3677b-87c5-40e8-ac02-d012efc35c1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9" nillable="true" ma:displayName="MediaServiceObjectDetectorVersions" ma:hidden="true" ma:indexed="true" ma:internalName="MediaServiceObjectDetectorVersions" ma:readOnly="true">
      <xsd:simpleType>
        <xsd:restriction base="dms:Text"/>
      </xsd:simpleType>
    </xsd:element>
    <xsd:element name="MediaServiceDateTaken" ma:index="30" nillable="true" ma:displayName="MediaServiceDateTaken" ma:hidden="true" ma:indexed="true" ma:internalName="MediaServiceDateTaken" ma:readOnly="true">
      <xsd:simpleType>
        <xsd:restriction base="dms:Text"/>
      </xsd:simpleType>
    </xsd:element>
    <xsd:element name="MediaLengthInSeconds" ma:index="31" nillable="true" ma:displayName="MediaLengthInSeconds" ma:hidden="true" ma:internalName="MediaLengthInSeconds" ma:readOnly="true">
      <xsd:simpleType>
        <xsd:restriction base="dms:Unknown"/>
      </xsd:simpleType>
    </xsd:element>
    <xsd:element name="MediaServiceSearchProperties" ma:index="32" nillable="true" ma:displayName="MediaServiceSearchProperties" ma:hidden="true" ma:internalName="MediaServiceSearchProperties" ma:readOnly="true">
      <xsd:simpleType>
        <xsd:restriction base="dms:Note"/>
      </xsd:simpleType>
    </xsd:element>
    <xsd:element name="MediaServiceLocation" ma:index="33" nillable="true" ma:displayName="Location" ma:indexed="true" ma:internalName="MediaServiceLocation" ma:readOnly="true">
      <xsd:simpleType>
        <xsd:restriction base="dms:Text"/>
      </xsd:simpleType>
    </xsd:element>
    <xsd:element name="LastUpdated" ma:index="34" nillable="true" ma:displayName="Last Updated" ma:format="Dropdown" ma:internalName="LastUpdate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277341f-65e2-445b-87a8-ef9bdf576d4e" elementFormDefault="qualified">
    <xsd:import namespace="http://schemas.microsoft.com/office/2006/documentManagement/types"/>
    <xsd:import namespace="http://schemas.microsoft.com/office/infopath/2007/PartnerControls"/>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b9144b9f-a26b-485e-a9c7-adf0552bf2e5}" ma:internalName="TaxCatchAll" ma:showField="CatchAllData" ma:web="2277341f-65e2-445b-87a8-ef9bdf576d4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fqbn xmlns="c5c0397a-0057-4703-a00a-a0cbb0f759c5" xsi:nil="true"/>
    <Photosandfilm xmlns="c5c0397a-0057-4703-a00a-a0cbb0f759c5" xsi:nil="true"/>
    <Department xmlns="c5c0397a-0057-4703-a00a-a0cbb0f759c5" xsi:nil="true"/>
    <College xmlns="c5c0397a-0057-4703-a00a-a0cbb0f759c5" xsi:nil="true"/>
    <Logos xmlns="c5c0397a-0057-4703-a00a-a0cbb0f759c5" xsi:nil="true"/>
    <TaxCatchAll xmlns="2277341f-65e2-445b-87a8-ef9bdf576d4e" xsi:nil="true"/>
    <fnup xmlns="c5c0397a-0057-4703-a00a-a0cbb0f759c5">
      <UserInfo>
        <DisplayName/>
        <AccountId xsi:nil="true"/>
        <AccountType/>
      </UserInfo>
    </fnup>
    <lcf76f155ced4ddcb4097134ff3c332f xmlns="c5c0397a-0057-4703-a00a-a0cbb0f759c5">
      <Terms xmlns="http://schemas.microsoft.com/office/infopath/2007/PartnerControls"/>
    </lcf76f155ced4ddcb4097134ff3c332f>
    <Campaign xmlns="c5c0397a-0057-4703-a00a-a0cbb0f759c5" xsi:nil="true"/>
    <cmfb xmlns="c5c0397a-0057-4703-a00a-a0cbb0f759c5">powerpoint</cmfb>
    <LastUpdated xmlns="c5c0397a-0057-4703-a00a-a0cbb0f759c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13723D9-C48F-4436-BF5D-FF734B5AD3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5c0397a-0057-4703-a00a-a0cbb0f759c5"/>
    <ds:schemaRef ds:uri="2277341f-65e2-445b-87a8-ef9bdf576d4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1C9973D-D0CD-4829-B637-A84C8C9F8E33}">
  <ds:schemaRefs>
    <ds:schemaRef ds:uri="http://schemas.microsoft.com/office/2006/metadata/properties"/>
    <ds:schemaRef ds:uri="http://schemas.microsoft.com/office/infopath/2007/PartnerControls"/>
    <ds:schemaRef ds:uri="c5c0397a-0057-4703-a00a-a0cbb0f759c5"/>
    <ds:schemaRef ds:uri="2277341f-65e2-445b-87a8-ef9bdf576d4e"/>
  </ds:schemaRefs>
</ds:datastoreItem>
</file>

<file path=customXml/itemProps3.xml><?xml version="1.0" encoding="utf-8"?>
<ds:datastoreItem xmlns:ds="http://schemas.openxmlformats.org/officeDocument/2006/customXml" ds:itemID="{53443EF8-1D4D-455F-951D-CF409AD81D4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USask_PPT_template_Simplified (1)</Template>
  <TotalTime>753</TotalTime>
  <Words>3499</Words>
  <Application>Microsoft Office PowerPoint</Application>
  <PresentationFormat>Custom</PresentationFormat>
  <Paragraphs>429</Paragraphs>
  <Slides>47</Slides>
  <Notes>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47</vt:i4>
      </vt:variant>
    </vt:vector>
  </HeadingPairs>
  <TitlesOfParts>
    <vt:vector size="58" baseType="lpstr">
      <vt:lpstr>Wingdings</vt:lpstr>
      <vt:lpstr>Myriad Condensed Bold</vt:lpstr>
      <vt:lpstr>Aptos</vt:lpstr>
      <vt:lpstr>Calibri</vt:lpstr>
      <vt:lpstr>Open Sans Condensed</vt:lpstr>
      <vt:lpstr>Courier New</vt:lpstr>
      <vt:lpstr>Open Sans</vt:lpstr>
      <vt:lpstr>Open Sans Condensed Bold</vt:lpstr>
      <vt:lpstr>Myriad Bold</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Smith, Rachelle</dc:creator>
  <cp:lastModifiedBy>Smith, Rachelle</cp:lastModifiedBy>
  <cp:revision>75</cp:revision>
  <dcterms:created xsi:type="dcterms:W3CDTF">2025-09-24T21:11:09Z</dcterms:created>
  <dcterms:modified xsi:type="dcterms:W3CDTF">2025-10-01T17:57:00Z</dcterms:modified>
  <dc:identifier>DAGOUsBQ_wY</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0x01010082E6A9B5C63A504482086E5DEFE52315</vt:lpwstr>
  </property>
</Properties>
</file>