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29"/>
  </p:notesMasterIdLst>
  <p:sldIdLst>
    <p:sldId id="256" r:id="rId2"/>
    <p:sldId id="278" r:id="rId3"/>
    <p:sldId id="257" r:id="rId4"/>
    <p:sldId id="279" r:id="rId5"/>
    <p:sldId id="280" r:id="rId6"/>
    <p:sldId id="281" r:id="rId7"/>
    <p:sldId id="306" r:id="rId8"/>
    <p:sldId id="282" r:id="rId9"/>
    <p:sldId id="283" r:id="rId10"/>
    <p:sldId id="284" r:id="rId11"/>
    <p:sldId id="285" r:id="rId12"/>
    <p:sldId id="286" r:id="rId13"/>
    <p:sldId id="288" r:id="rId14"/>
    <p:sldId id="287" r:id="rId15"/>
    <p:sldId id="305" r:id="rId16"/>
    <p:sldId id="289" r:id="rId17"/>
    <p:sldId id="293" r:id="rId18"/>
    <p:sldId id="290" r:id="rId19"/>
    <p:sldId id="291" r:id="rId20"/>
    <p:sldId id="294" r:id="rId21"/>
    <p:sldId id="295" r:id="rId22"/>
    <p:sldId id="307" r:id="rId23"/>
    <p:sldId id="298" r:id="rId24"/>
    <p:sldId id="300" r:id="rId25"/>
    <p:sldId id="301" r:id="rId26"/>
    <p:sldId id="303" r:id="rId27"/>
    <p:sldId id="27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37" autoAdjust="0"/>
  </p:normalViewPr>
  <p:slideViewPr>
    <p:cSldViewPr snapToGrid="0">
      <p:cViewPr varScale="1">
        <p:scale>
          <a:sx n="49" d="100"/>
          <a:sy n="49" d="100"/>
        </p:scale>
        <p:origin x="13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5239A6-09EA-48CA-95AC-193342B62352}" type="datetimeFigureOut">
              <a:rPr lang="en-CA" smtClean="0"/>
              <a:t>2025-10-10</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D31575-051A-4485-A542-13FAD8F4FA48}" type="slidenum">
              <a:rPr lang="en-CA" smtClean="0"/>
              <a:t>‹#›</a:t>
            </a:fld>
            <a:endParaRPr lang="en-CA"/>
          </a:p>
        </p:txBody>
      </p:sp>
    </p:spTree>
    <p:extLst>
      <p:ext uri="{BB962C8B-B14F-4D97-AF65-F5344CB8AC3E}">
        <p14:creationId xmlns:p14="http://schemas.microsoft.com/office/powerpoint/2010/main" val="2074781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session I will be going over how we auto adjudicate offers at the University of Guelph. I’ll start with how we import grade data from OUAC. I’ll cover how we go about choosing the correct courses for a specific application and how it ultimately turns into an offer we send back to OUAC.</a:t>
            </a:r>
          </a:p>
        </p:txBody>
      </p:sp>
      <p:sp>
        <p:nvSpPr>
          <p:cNvPr id="4" name="Slide Number Placeholder 3"/>
          <p:cNvSpPr>
            <a:spLocks noGrp="1"/>
          </p:cNvSpPr>
          <p:nvPr>
            <p:ph type="sldNum" sz="quarter" idx="5"/>
          </p:nvPr>
        </p:nvSpPr>
        <p:spPr/>
        <p:txBody>
          <a:bodyPr/>
          <a:lstStyle/>
          <a:p>
            <a:fld id="{88D31575-051A-4485-A542-13FAD8F4FA48}" type="slidenum">
              <a:rPr lang="en-CA" smtClean="0"/>
              <a:t>3</a:t>
            </a:fld>
            <a:endParaRPr lang="en-CA"/>
          </a:p>
        </p:txBody>
      </p:sp>
    </p:spTree>
    <p:extLst>
      <p:ext uri="{BB962C8B-B14F-4D97-AF65-F5344CB8AC3E}">
        <p14:creationId xmlns:p14="http://schemas.microsoft.com/office/powerpoint/2010/main" val="4099744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step to get the data imported is running the ITCI screen. This uses ELF specs to both match records if they already exist in Colleague and define if someone is possibly a duplicate or not. So if we had Patrick’s brother, Tim, apply at the same time but accidentally use the same first name on both applications, we might not want to merge them into 1 person record. At this stage, Patrick's application and midterm grades are in Colleague and we can finally adjudicate his application. Woohoo!</a:t>
            </a:r>
          </a:p>
        </p:txBody>
      </p:sp>
      <p:sp>
        <p:nvSpPr>
          <p:cNvPr id="4" name="Slide Number Placeholder 3"/>
          <p:cNvSpPr>
            <a:spLocks noGrp="1"/>
          </p:cNvSpPr>
          <p:nvPr>
            <p:ph type="sldNum" sz="quarter" idx="5"/>
          </p:nvPr>
        </p:nvSpPr>
        <p:spPr/>
        <p:txBody>
          <a:bodyPr/>
          <a:lstStyle/>
          <a:p>
            <a:fld id="{88D31575-051A-4485-A542-13FAD8F4FA48}" type="slidenum">
              <a:rPr lang="en-CA" smtClean="0"/>
              <a:t>12</a:t>
            </a:fld>
            <a:endParaRPr lang="en-CA"/>
          </a:p>
        </p:txBody>
      </p:sp>
    </p:spTree>
    <p:extLst>
      <p:ext uri="{BB962C8B-B14F-4D97-AF65-F5344CB8AC3E}">
        <p14:creationId xmlns:p14="http://schemas.microsoft.com/office/powerpoint/2010/main" val="13870486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actually see Patrick’s midterm grades, we can go to a delivered screen EXTI. Here we can see every course from every institution (these are only external transcript courses, so no Guelph data is here, just HS). Patrick, being such a good student, took a grade 12 course in summer school but they don’t export their data to OUAC. What can he do! In this case, we created a custom screen that is just an editable version of EXTI that we called XEXTS. It filters based on institution as well so it gets a little more granular. Here, someone in the registrars office would be able to manually add this course for Patrick.</a:t>
            </a:r>
          </a:p>
        </p:txBody>
      </p:sp>
      <p:sp>
        <p:nvSpPr>
          <p:cNvPr id="4" name="Slide Number Placeholder 3"/>
          <p:cNvSpPr>
            <a:spLocks noGrp="1"/>
          </p:cNvSpPr>
          <p:nvPr>
            <p:ph type="sldNum" sz="quarter" idx="5"/>
          </p:nvPr>
        </p:nvSpPr>
        <p:spPr/>
        <p:txBody>
          <a:bodyPr/>
          <a:lstStyle/>
          <a:p>
            <a:fld id="{88D31575-051A-4485-A542-13FAD8F4FA48}" type="slidenum">
              <a:rPr lang="en-CA" smtClean="0"/>
              <a:t>13</a:t>
            </a:fld>
            <a:endParaRPr lang="en-CA"/>
          </a:p>
        </p:txBody>
      </p:sp>
    </p:spTree>
    <p:extLst>
      <p:ext uri="{BB962C8B-B14F-4D97-AF65-F5344CB8AC3E}">
        <p14:creationId xmlns:p14="http://schemas.microsoft.com/office/powerpoint/2010/main" val="1527802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have Patrick's data in Colleague, the next step would be to loop through all his grades looking for the required courses for the Computer Science program as well as any other electives with the highest grade. To do that, we first need to define some rules in Colleague so it knows which courses to grab. We would do this in the AETR screen</a:t>
            </a:r>
          </a:p>
        </p:txBody>
      </p:sp>
      <p:sp>
        <p:nvSpPr>
          <p:cNvPr id="4" name="Slide Number Placeholder 3"/>
          <p:cNvSpPr>
            <a:spLocks noGrp="1"/>
          </p:cNvSpPr>
          <p:nvPr>
            <p:ph type="sldNum" sz="quarter" idx="5"/>
          </p:nvPr>
        </p:nvSpPr>
        <p:spPr/>
        <p:txBody>
          <a:bodyPr/>
          <a:lstStyle/>
          <a:p>
            <a:fld id="{88D31575-051A-4485-A542-13FAD8F4FA48}" type="slidenum">
              <a:rPr lang="en-CA" smtClean="0"/>
              <a:t>14</a:t>
            </a:fld>
            <a:endParaRPr lang="en-CA"/>
          </a:p>
        </p:txBody>
      </p:sp>
    </p:spTree>
    <p:extLst>
      <p:ext uri="{BB962C8B-B14F-4D97-AF65-F5344CB8AC3E}">
        <p14:creationId xmlns:p14="http://schemas.microsoft.com/office/powerpoint/2010/main" val="42167069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rules we define in AETR are what drives both the METR screen (which we will go over in a bit) and the ADAI screen where you can view the results after running METR on an application. The first two sections are related the METR. The first is where you can define the required courses like “Grade 12 English”, “Grade 12 Calculus”. The second section is where you can define the other courses like electives. For whatever reason, we chose to define both required and electives in the required section. The last sections are how the ADAI screen calculates the 3 GPA fields. I believe we have one of the as the overall average, one as the average of just the required courses (marked with REQD), and one only using the top 3 grades.</a:t>
            </a:r>
          </a:p>
        </p:txBody>
      </p:sp>
      <p:sp>
        <p:nvSpPr>
          <p:cNvPr id="4" name="Slide Number Placeholder 3"/>
          <p:cNvSpPr>
            <a:spLocks noGrp="1"/>
          </p:cNvSpPr>
          <p:nvPr>
            <p:ph type="sldNum" sz="quarter" idx="5"/>
          </p:nvPr>
        </p:nvSpPr>
        <p:spPr/>
        <p:txBody>
          <a:bodyPr/>
          <a:lstStyle/>
          <a:p>
            <a:fld id="{88D31575-051A-4485-A542-13FAD8F4FA48}" type="slidenum">
              <a:rPr lang="en-CA" smtClean="0"/>
              <a:t>15</a:t>
            </a:fld>
            <a:endParaRPr lang="en-CA"/>
          </a:p>
        </p:txBody>
      </p:sp>
    </p:spTree>
    <p:extLst>
      <p:ext uri="{BB962C8B-B14F-4D97-AF65-F5344CB8AC3E}">
        <p14:creationId xmlns:p14="http://schemas.microsoft.com/office/powerpoint/2010/main" val="1411950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wanted to run just Patrick’s one application, we could us the filters here to grab it. We could filter on the applicant ID but we could go further and grab the specific application if we know the ID. At Guelph, while we do manually run METR’s on a few people, that is not how we do things when we adjudicate </a:t>
            </a:r>
            <a:r>
              <a:rPr lang="en-US" dirty="0" err="1"/>
              <a:t>en</a:t>
            </a:r>
            <a:r>
              <a:rPr lang="en-US" dirty="0"/>
              <a:t>-masse. We have a VOC paragraph on the backend that creates a saved list that we use for all our adjudication runs. With our current on-prem system, running through 10,000 applications takes around 30 minutes on average. At peak time, we can be processing 20-30,000 applications so I’ve split up the list and run multiple instances of METR in parallel to save time.</a:t>
            </a:r>
          </a:p>
        </p:txBody>
      </p:sp>
      <p:sp>
        <p:nvSpPr>
          <p:cNvPr id="4" name="Slide Number Placeholder 3"/>
          <p:cNvSpPr>
            <a:spLocks noGrp="1"/>
          </p:cNvSpPr>
          <p:nvPr>
            <p:ph type="sldNum" sz="quarter" idx="5"/>
          </p:nvPr>
        </p:nvSpPr>
        <p:spPr/>
        <p:txBody>
          <a:bodyPr/>
          <a:lstStyle/>
          <a:p>
            <a:fld id="{88D31575-051A-4485-A542-13FAD8F4FA48}" type="slidenum">
              <a:rPr lang="en-CA" smtClean="0"/>
              <a:t>16</a:t>
            </a:fld>
            <a:endParaRPr lang="en-CA"/>
          </a:p>
        </p:txBody>
      </p:sp>
    </p:spTree>
    <p:extLst>
      <p:ext uri="{BB962C8B-B14F-4D97-AF65-F5344CB8AC3E}">
        <p14:creationId xmlns:p14="http://schemas.microsoft.com/office/powerpoint/2010/main" val="2229203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hiccups we had with METR was wanting only grade 12’s at specific points in the admission cycle. To get around this we created a parameter screen to define what type of courses we want to look at and a few backend processes to swap the rules in AETR. So we can set a parameter to only look at grade 12’s, load all the grade 12 specific rules, and then run METR knowing that only grade 12 courses will be selected. This is one of our customizations that I’ve slowly been de-customizing over the years to make my life easier. My end goal is to eliminate the backend processes that are switching the rules out and just have generic rules.</a:t>
            </a:r>
          </a:p>
        </p:txBody>
      </p:sp>
      <p:sp>
        <p:nvSpPr>
          <p:cNvPr id="4" name="Slide Number Placeholder 3"/>
          <p:cNvSpPr>
            <a:spLocks noGrp="1"/>
          </p:cNvSpPr>
          <p:nvPr>
            <p:ph type="sldNum" sz="quarter" idx="5"/>
          </p:nvPr>
        </p:nvSpPr>
        <p:spPr/>
        <p:txBody>
          <a:bodyPr/>
          <a:lstStyle/>
          <a:p>
            <a:fld id="{88D31575-051A-4485-A542-13FAD8F4FA48}" type="slidenum">
              <a:rPr lang="en-CA" smtClean="0"/>
              <a:t>17</a:t>
            </a:fld>
            <a:endParaRPr lang="en-CA"/>
          </a:p>
        </p:txBody>
      </p:sp>
    </p:spTree>
    <p:extLst>
      <p:ext uri="{BB962C8B-B14F-4D97-AF65-F5344CB8AC3E}">
        <p14:creationId xmlns:p14="http://schemas.microsoft.com/office/powerpoint/2010/main" val="11844747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view the result of Patrick’s METR, we can view the courses that were selected on the ADAI screen. Here we can see the course name, grade and institution that the course is associated with. We can also see the three GPA values based on the rules that were defined back in the AETR screen.</a:t>
            </a:r>
          </a:p>
        </p:txBody>
      </p:sp>
      <p:sp>
        <p:nvSpPr>
          <p:cNvPr id="4" name="Slide Number Placeholder 3"/>
          <p:cNvSpPr>
            <a:spLocks noGrp="1"/>
          </p:cNvSpPr>
          <p:nvPr>
            <p:ph type="sldNum" sz="quarter" idx="5"/>
          </p:nvPr>
        </p:nvSpPr>
        <p:spPr/>
        <p:txBody>
          <a:bodyPr/>
          <a:lstStyle/>
          <a:p>
            <a:fld id="{88D31575-051A-4485-A542-13FAD8F4FA48}" type="slidenum">
              <a:rPr lang="en-CA" smtClean="0"/>
              <a:t>18</a:t>
            </a:fld>
            <a:endParaRPr lang="en-CA"/>
          </a:p>
        </p:txBody>
      </p:sp>
    </p:spTree>
    <p:extLst>
      <p:ext uri="{BB962C8B-B14F-4D97-AF65-F5344CB8AC3E}">
        <p14:creationId xmlns:p14="http://schemas.microsoft.com/office/powerpoint/2010/main" val="89795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Patrick has courses selected and has an associated GPA, we want to assign a status to his application that indicates he has a valid number of courses selected as well as a status to indicate an offer if his GPA is high enough. So that means more rules! The rules in the ADMR screen are what controls the BADM screen. If an application that runs through BADM passes the rules, it adds the application status on the right. These are unique per program in Colleague</a:t>
            </a:r>
          </a:p>
        </p:txBody>
      </p:sp>
      <p:sp>
        <p:nvSpPr>
          <p:cNvPr id="4" name="Slide Number Placeholder 3"/>
          <p:cNvSpPr>
            <a:spLocks noGrp="1"/>
          </p:cNvSpPr>
          <p:nvPr>
            <p:ph type="sldNum" sz="quarter" idx="5"/>
          </p:nvPr>
        </p:nvSpPr>
        <p:spPr/>
        <p:txBody>
          <a:bodyPr/>
          <a:lstStyle/>
          <a:p>
            <a:fld id="{88D31575-051A-4485-A542-13FAD8F4FA48}" type="slidenum">
              <a:rPr lang="en-CA" smtClean="0"/>
              <a:t>19</a:t>
            </a:fld>
            <a:endParaRPr lang="en-CA"/>
          </a:p>
        </p:txBody>
      </p:sp>
    </p:spTree>
    <p:extLst>
      <p:ext uri="{BB962C8B-B14F-4D97-AF65-F5344CB8AC3E}">
        <p14:creationId xmlns:p14="http://schemas.microsoft.com/office/powerpoint/2010/main" val="3542835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BADM is much like METR in that you can define your list of application through the filters on the screen or just use a saved list. We have been using a saved list this whole time, so that’s what we will continue to do. BADM is another screen that has rules that look at our parameter screens to know if it should be adding just the application statuses that indicate the application has all the required courses or if it should be looking to add offer statuses. For Patrick, he has all grade 12 final grabs so we are adding the associated status for that type of course markup (EF)</a:t>
            </a:r>
          </a:p>
        </p:txBody>
      </p:sp>
      <p:sp>
        <p:nvSpPr>
          <p:cNvPr id="4" name="Slide Number Placeholder 3"/>
          <p:cNvSpPr>
            <a:spLocks noGrp="1"/>
          </p:cNvSpPr>
          <p:nvPr>
            <p:ph type="sldNum" sz="quarter" idx="5"/>
          </p:nvPr>
        </p:nvSpPr>
        <p:spPr/>
        <p:txBody>
          <a:bodyPr/>
          <a:lstStyle/>
          <a:p>
            <a:fld id="{88D31575-051A-4485-A542-13FAD8F4FA48}" type="slidenum">
              <a:rPr lang="en-CA" smtClean="0"/>
              <a:t>20</a:t>
            </a:fld>
            <a:endParaRPr lang="en-CA"/>
          </a:p>
        </p:txBody>
      </p:sp>
    </p:spTree>
    <p:extLst>
      <p:ext uri="{BB962C8B-B14F-4D97-AF65-F5344CB8AC3E}">
        <p14:creationId xmlns:p14="http://schemas.microsoft.com/office/powerpoint/2010/main" val="2407785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mentioned earlier that we could offer young Patrick an offer if his GPA was high enough. This is the custom screen we have for defining all the cutoffs for every program. One of the lines in ADMR is a computed column that checks the data listed in this screen against the application to know if the it meets the GPA requirements. As you might be able to see, we don’t just have 1 cutoff value, we have quite a few. Because we chose to add an intermediate status to the applications indicating what courses were grabbed (all grade 12, mix of 11 and 12, </a:t>
            </a:r>
            <a:r>
              <a:rPr lang="en-US" dirty="0" err="1"/>
              <a:t>etc</a:t>
            </a:r>
            <a:r>
              <a:rPr lang="en-US" dirty="0"/>
              <a:t>), we can define separate cutoffs for each of these groups.</a:t>
            </a:r>
          </a:p>
        </p:txBody>
      </p:sp>
      <p:sp>
        <p:nvSpPr>
          <p:cNvPr id="4" name="Slide Number Placeholder 3"/>
          <p:cNvSpPr>
            <a:spLocks noGrp="1"/>
          </p:cNvSpPr>
          <p:nvPr>
            <p:ph type="sldNum" sz="quarter" idx="5"/>
          </p:nvPr>
        </p:nvSpPr>
        <p:spPr/>
        <p:txBody>
          <a:bodyPr/>
          <a:lstStyle/>
          <a:p>
            <a:fld id="{88D31575-051A-4485-A542-13FAD8F4FA48}" type="slidenum">
              <a:rPr lang="en-CA" smtClean="0"/>
              <a:t>21</a:t>
            </a:fld>
            <a:endParaRPr lang="en-CA"/>
          </a:p>
        </p:txBody>
      </p:sp>
    </p:spTree>
    <p:extLst>
      <p:ext uri="{BB962C8B-B14F-4D97-AF65-F5344CB8AC3E}">
        <p14:creationId xmlns:p14="http://schemas.microsoft.com/office/powerpoint/2010/main" val="2221107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who am I? I’m Patrick Bryan and my title has me as an analyst but I’m really an analyst and IT mixed into one. I’ve started working at the university back in 2017 (so about 8 years now) and primarily work with our admissions teams. An interesting fact, I was actually born in Ottawa and lived in Nepean until I was around 7.</a:t>
            </a:r>
          </a:p>
        </p:txBody>
      </p:sp>
      <p:sp>
        <p:nvSpPr>
          <p:cNvPr id="4" name="Slide Number Placeholder 3"/>
          <p:cNvSpPr>
            <a:spLocks noGrp="1"/>
          </p:cNvSpPr>
          <p:nvPr>
            <p:ph type="sldNum" sz="quarter" idx="5"/>
          </p:nvPr>
        </p:nvSpPr>
        <p:spPr/>
        <p:txBody>
          <a:bodyPr/>
          <a:lstStyle/>
          <a:p>
            <a:fld id="{88D31575-051A-4485-A542-13FAD8F4FA48}" type="slidenum">
              <a:rPr lang="en-CA" smtClean="0"/>
              <a:t>4</a:t>
            </a:fld>
            <a:endParaRPr lang="en-CA"/>
          </a:p>
        </p:txBody>
      </p:sp>
    </p:spTree>
    <p:extLst>
      <p:ext uri="{BB962C8B-B14F-4D97-AF65-F5344CB8AC3E}">
        <p14:creationId xmlns:p14="http://schemas.microsoft.com/office/powerpoint/2010/main" val="37200235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B9CAF-C978-5E75-03A2-A7522B70DC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CE83F9-A6C6-A9DF-53AB-D486437719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F5E63D-A322-A4A3-06A0-6C6F7FA67D51}"/>
              </a:ext>
            </a:extLst>
          </p:cNvPr>
          <p:cNvSpPr>
            <a:spLocks noGrp="1"/>
          </p:cNvSpPr>
          <p:nvPr>
            <p:ph type="body" idx="1"/>
          </p:nvPr>
        </p:nvSpPr>
        <p:spPr/>
        <p:txBody>
          <a:bodyPr/>
          <a:lstStyle/>
          <a:p>
            <a:r>
              <a:rPr lang="en-US" dirty="0"/>
              <a:t>Running Patrick’s application through BADM a second time (now that we’ve added the intermediate status) adds the offer status as his GPA is above the cutoff!</a:t>
            </a:r>
          </a:p>
        </p:txBody>
      </p:sp>
      <p:sp>
        <p:nvSpPr>
          <p:cNvPr id="4" name="Slide Number Placeholder 3">
            <a:extLst>
              <a:ext uri="{FF2B5EF4-FFF2-40B4-BE49-F238E27FC236}">
                <a16:creationId xmlns:a16="http://schemas.microsoft.com/office/drawing/2014/main" id="{DEF6D54C-5284-2351-99BB-2BECCC9463E5}"/>
              </a:ext>
            </a:extLst>
          </p:cNvPr>
          <p:cNvSpPr>
            <a:spLocks noGrp="1"/>
          </p:cNvSpPr>
          <p:nvPr>
            <p:ph type="sldNum" sz="quarter" idx="5"/>
          </p:nvPr>
        </p:nvSpPr>
        <p:spPr/>
        <p:txBody>
          <a:bodyPr/>
          <a:lstStyle/>
          <a:p>
            <a:fld id="{88D31575-051A-4485-A542-13FAD8F4FA48}" type="slidenum">
              <a:rPr lang="en-CA" smtClean="0"/>
              <a:t>22</a:t>
            </a:fld>
            <a:endParaRPr lang="en-CA"/>
          </a:p>
        </p:txBody>
      </p:sp>
    </p:spTree>
    <p:extLst>
      <p:ext uri="{BB962C8B-B14F-4D97-AF65-F5344CB8AC3E}">
        <p14:creationId xmlns:p14="http://schemas.microsoft.com/office/powerpoint/2010/main" val="1463440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not related specifically to sending an offer, the ATRK screen is something we use quite extensively at Guelph. It is yet another rule screen but this one involves generating communication codes. These communication codes can generate document codes like emails or comma quote files so we can generate offer emails with this screen. The rules in this screen run every time you save out of an application on APPN. So after running BADM, these rules haven’t been run yet, which is good news for us at Guelph because we usually want to review all the potential offers before creating all the offer documents.</a:t>
            </a:r>
          </a:p>
        </p:txBody>
      </p:sp>
      <p:sp>
        <p:nvSpPr>
          <p:cNvPr id="4" name="Slide Number Placeholder 3"/>
          <p:cNvSpPr>
            <a:spLocks noGrp="1"/>
          </p:cNvSpPr>
          <p:nvPr>
            <p:ph type="sldNum" sz="quarter" idx="5"/>
          </p:nvPr>
        </p:nvSpPr>
        <p:spPr/>
        <p:txBody>
          <a:bodyPr/>
          <a:lstStyle/>
          <a:p>
            <a:fld id="{88D31575-051A-4485-A542-13FAD8F4FA48}" type="slidenum">
              <a:rPr lang="en-CA" smtClean="0"/>
              <a:t>23</a:t>
            </a:fld>
            <a:endParaRPr lang="en-CA"/>
          </a:p>
        </p:txBody>
      </p:sp>
    </p:spTree>
    <p:extLst>
      <p:ext uri="{BB962C8B-B14F-4D97-AF65-F5344CB8AC3E}">
        <p14:creationId xmlns:p14="http://schemas.microsoft.com/office/powerpoint/2010/main" val="37101169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Patrick has an offer in Colleague, we want to send this offer back to OUAC so he can accept! This ends up being a custom process that we run every night. It looks for any new offers to package up and send to OUAC.</a:t>
            </a:r>
          </a:p>
        </p:txBody>
      </p:sp>
      <p:sp>
        <p:nvSpPr>
          <p:cNvPr id="4" name="Slide Number Placeholder 3"/>
          <p:cNvSpPr>
            <a:spLocks noGrp="1"/>
          </p:cNvSpPr>
          <p:nvPr>
            <p:ph type="sldNum" sz="quarter" idx="5"/>
          </p:nvPr>
        </p:nvSpPr>
        <p:spPr/>
        <p:txBody>
          <a:bodyPr/>
          <a:lstStyle/>
          <a:p>
            <a:fld id="{88D31575-051A-4485-A542-13FAD8F4FA48}" type="slidenum">
              <a:rPr lang="en-CA" smtClean="0"/>
              <a:t>24</a:t>
            </a:fld>
            <a:endParaRPr lang="en-CA"/>
          </a:p>
        </p:txBody>
      </p:sp>
    </p:spTree>
    <p:extLst>
      <p:ext uri="{BB962C8B-B14F-4D97-AF65-F5344CB8AC3E}">
        <p14:creationId xmlns:p14="http://schemas.microsoft.com/office/powerpoint/2010/main" val="39544739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our offer for Patrick is sent to OUAC, we wait for his acceptance that comes back in the daily OUAC distributions.</a:t>
            </a:r>
          </a:p>
        </p:txBody>
      </p:sp>
      <p:sp>
        <p:nvSpPr>
          <p:cNvPr id="4" name="Slide Number Placeholder 3"/>
          <p:cNvSpPr>
            <a:spLocks noGrp="1"/>
          </p:cNvSpPr>
          <p:nvPr>
            <p:ph type="sldNum" sz="quarter" idx="5"/>
          </p:nvPr>
        </p:nvSpPr>
        <p:spPr/>
        <p:txBody>
          <a:bodyPr/>
          <a:lstStyle/>
          <a:p>
            <a:fld id="{88D31575-051A-4485-A542-13FAD8F4FA48}" type="slidenum">
              <a:rPr lang="en-CA" smtClean="0"/>
              <a:t>25</a:t>
            </a:fld>
            <a:endParaRPr lang="en-CA"/>
          </a:p>
        </p:txBody>
      </p:sp>
    </p:spTree>
    <p:extLst>
      <p:ext uri="{BB962C8B-B14F-4D97-AF65-F5344CB8AC3E}">
        <p14:creationId xmlns:p14="http://schemas.microsoft.com/office/powerpoint/2010/main" val="3332239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D31575-051A-4485-A542-13FAD8F4FA48}" type="slidenum">
              <a:rPr lang="en-CA" smtClean="0"/>
              <a:t>26</a:t>
            </a:fld>
            <a:endParaRPr lang="en-CA"/>
          </a:p>
        </p:txBody>
      </p:sp>
    </p:spTree>
    <p:extLst>
      <p:ext uri="{BB962C8B-B14F-4D97-AF65-F5344CB8AC3E}">
        <p14:creationId xmlns:p14="http://schemas.microsoft.com/office/powerpoint/2010/main" val="4233908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88D8F-8958-DDE4-8BE0-B30CF27222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B1E7AE-BA04-6E70-FCC8-3036B51A81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A9DC5E-317E-26D7-DC05-9D4DFC9E5974}"/>
              </a:ext>
            </a:extLst>
          </p:cNvPr>
          <p:cNvSpPr>
            <a:spLocks noGrp="1"/>
          </p:cNvSpPr>
          <p:nvPr>
            <p:ph type="body" idx="1"/>
          </p:nvPr>
        </p:nvSpPr>
        <p:spPr/>
        <p:txBody>
          <a:bodyPr/>
          <a:lstStyle/>
          <a:p>
            <a:r>
              <a:rPr lang="en-US" dirty="0"/>
              <a:t>I’ve covered 4 of the 5 W’s. I’ve told you who I am, what I do, when I started, and where I work. Now some of you might be asking why a technical person is running offers. I believe it goes back to when my role was part of the registrar. The customizations we added to the offer process many years ago required some steps to be run at the colon prompt on the backend so it made sense to have my role take ownership. In the future, we’re hoping to have this all able to be run by an end user in the registrars office but we aren’t quite there yet.</a:t>
            </a:r>
          </a:p>
        </p:txBody>
      </p:sp>
      <p:sp>
        <p:nvSpPr>
          <p:cNvPr id="4" name="Slide Number Placeholder 3">
            <a:extLst>
              <a:ext uri="{FF2B5EF4-FFF2-40B4-BE49-F238E27FC236}">
                <a16:creationId xmlns:a16="http://schemas.microsoft.com/office/drawing/2014/main" id="{CC02B97B-AA19-6A38-08B9-13180F9983FC}"/>
              </a:ext>
            </a:extLst>
          </p:cNvPr>
          <p:cNvSpPr>
            <a:spLocks noGrp="1"/>
          </p:cNvSpPr>
          <p:nvPr>
            <p:ph type="sldNum" sz="quarter" idx="5"/>
          </p:nvPr>
        </p:nvSpPr>
        <p:spPr/>
        <p:txBody>
          <a:bodyPr/>
          <a:lstStyle/>
          <a:p>
            <a:fld id="{88D31575-051A-4485-A542-13FAD8F4FA48}" type="slidenum">
              <a:rPr lang="en-CA" smtClean="0"/>
              <a:t>5</a:t>
            </a:fld>
            <a:endParaRPr lang="en-CA"/>
          </a:p>
        </p:txBody>
      </p:sp>
    </p:spTree>
    <p:extLst>
      <p:ext uri="{BB962C8B-B14F-4D97-AF65-F5344CB8AC3E}">
        <p14:creationId xmlns:p14="http://schemas.microsoft.com/office/powerpoint/2010/main" val="628055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to get to the How of it all. While I was making this presentation, I quickly realized this could get complicated quick. Many of the screens and processes here could be their own presentation so we’ll be following my younger self as an example as we go through everything.</a:t>
            </a:r>
          </a:p>
        </p:txBody>
      </p:sp>
      <p:sp>
        <p:nvSpPr>
          <p:cNvPr id="4" name="Slide Number Placeholder 3"/>
          <p:cNvSpPr>
            <a:spLocks noGrp="1"/>
          </p:cNvSpPr>
          <p:nvPr>
            <p:ph type="sldNum" sz="quarter" idx="5"/>
          </p:nvPr>
        </p:nvSpPr>
        <p:spPr/>
        <p:txBody>
          <a:bodyPr/>
          <a:lstStyle/>
          <a:p>
            <a:fld id="{88D31575-051A-4485-A542-13FAD8F4FA48}" type="slidenum">
              <a:rPr lang="en-CA" smtClean="0"/>
              <a:t>6</a:t>
            </a:fld>
            <a:endParaRPr lang="en-CA"/>
          </a:p>
        </p:txBody>
      </p:sp>
    </p:spTree>
    <p:extLst>
      <p:ext uri="{BB962C8B-B14F-4D97-AF65-F5344CB8AC3E}">
        <p14:creationId xmlns:p14="http://schemas.microsoft.com/office/powerpoint/2010/main" val="3160434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high level steps we need to go through to adjudicate an application are 1) Importing the application and grade data from OUAC, 2</a:t>
            </a:r>
            <a:r>
              <a:rPr lang="en-US"/>
              <a:t>) Choose </a:t>
            </a:r>
            <a:r>
              <a:rPr lang="en-US" dirty="0"/>
              <a:t>the courses we want to use to calculate a GPA, 3) Indicate that the application passes the admission requirements and has an offer and 4) Send and offer back to OUAC.</a:t>
            </a:r>
          </a:p>
        </p:txBody>
      </p:sp>
      <p:sp>
        <p:nvSpPr>
          <p:cNvPr id="4" name="Slide Number Placeholder 3"/>
          <p:cNvSpPr>
            <a:spLocks noGrp="1"/>
          </p:cNvSpPr>
          <p:nvPr>
            <p:ph type="sldNum" sz="quarter" idx="5"/>
          </p:nvPr>
        </p:nvSpPr>
        <p:spPr/>
        <p:txBody>
          <a:bodyPr/>
          <a:lstStyle/>
          <a:p>
            <a:fld id="{88D31575-051A-4485-A542-13FAD8F4FA48}" type="slidenum">
              <a:rPr lang="en-CA" smtClean="0"/>
              <a:t>7</a:t>
            </a:fld>
            <a:endParaRPr lang="en-CA"/>
          </a:p>
        </p:txBody>
      </p:sp>
    </p:spTree>
    <p:extLst>
      <p:ext uri="{BB962C8B-B14F-4D97-AF65-F5344CB8AC3E}">
        <p14:creationId xmlns:p14="http://schemas.microsoft.com/office/powerpoint/2010/main" val="1157513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Young Patrick, a grade 12 Ontario high school student, has applied to the Computer Science program at Guelph and has recently finished his midterms. His high school has sent his midterm grades to the OUAC who have, in turn, made his grades available in their daily distribution files</a:t>
            </a:r>
          </a:p>
        </p:txBody>
      </p:sp>
      <p:sp>
        <p:nvSpPr>
          <p:cNvPr id="4" name="Slide Number Placeholder 3"/>
          <p:cNvSpPr>
            <a:spLocks noGrp="1"/>
          </p:cNvSpPr>
          <p:nvPr>
            <p:ph type="sldNum" sz="quarter" idx="5"/>
          </p:nvPr>
        </p:nvSpPr>
        <p:spPr/>
        <p:txBody>
          <a:bodyPr/>
          <a:lstStyle/>
          <a:p>
            <a:fld id="{88D31575-051A-4485-A542-13FAD8F4FA48}" type="slidenum">
              <a:rPr lang="en-CA" smtClean="0"/>
              <a:t>8</a:t>
            </a:fld>
            <a:endParaRPr lang="en-CA"/>
          </a:p>
        </p:txBody>
      </p:sp>
    </p:spTree>
    <p:extLst>
      <p:ext uri="{BB962C8B-B14F-4D97-AF65-F5344CB8AC3E}">
        <p14:creationId xmlns:p14="http://schemas.microsoft.com/office/powerpoint/2010/main" val="3683504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first step in the process is (thankfully) actually run by staff in our admissions team. They run the screens to process all the daily OUAC distributions to get the applications and grade data into Colleague. Our first step is actually a custom screen named XOUAC. It runs a (report) process that reads the XML files and stores the data fields we are interested in, inside a custom Colleague table/file (OUAC.WORK).</a:t>
            </a:r>
          </a:p>
        </p:txBody>
      </p:sp>
      <p:sp>
        <p:nvSpPr>
          <p:cNvPr id="4" name="Slide Number Placeholder 3"/>
          <p:cNvSpPr>
            <a:spLocks noGrp="1"/>
          </p:cNvSpPr>
          <p:nvPr>
            <p:ph type="sldNum" sz="quarter" idx="5"/>
          </p:nvPr>
        </p:nvSpPr>
        <p:spPr/>
        <p:txBody>
          <a:bodyPr/>
          <a:lstStyle/>
          <a:p>
            <a:fld id="{88D31575-051A-4485-A542-13FAD8F4FA48}" type="slidenum">
              <a:rPr lang="en-CA" smtClean="0"/>
              <a:t>9</a:t>
            </a:fld>
            <a:endParaRPr lang="en-CA"/>
          </a:p>
        </p:txBody>
      </p:sp>
    </p:spTree>
    <p:extLst>
      <p:ext uri="{BB962C8B-B14F-4D97-AF65-F5344CB8AC3E}">
        <p14:creationId xmlns:p14="http://schemas.microsoft.com/office/powerpoint/2010/main" val="4223530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this stage, we massage the data to make it easy for the next few screens to digest; like converting the OUAC program and major into the associated Colleague program. I don’t know if there are any Ellucian people in the room, but last I heard, they were working with OUAC (and OCAS) to try and develop something that would help us get away from this customization and hopefully make things a little simpler (fingers crossed)</a:t>
            </a:r>
          </a:p>
        </p:txBody>
      </p:sp>
      <p:sp>
        <p:nvSpPr>
          <p:cNvPr id="4" name="Slide Number Placeholder 3"/>
          <p:cNvSpPr>
            <a:spLocks noGrp="1"/>
          </p:cNvSpPr>
          <p:nvPr>
            <p:ph type="sldNum" sz="quarter" idx="5"/>
          </p:nvPr>
        </p:nvSpPr>
        <p:spPr/>
        <p:txBody>
          <a:bodyPr/>
          <a:lstStyle/>
          <a:p>
            <a:fld id="{88D31575-051A-4485-A542-13FAD8F4FA48}" type="slidenum">
              <a:rPr lang="en-CA" smtClean="0"/>
              <a:t>10</a:t>
            </a:fld>
            <a:endParaRPr lang="en-CA"/>
          </a:p>
        </p:txBody>
      </p:sp>
    </p:spTree>
    <p:extLst>
      <p:ext uri="{BB962C8B-B14F-4D97-AF65-F5344CB8AC3E}">
        <p14:creationId xmlns:p14="http://schemas.microsoft.com/office/powerpoint/2010/main" val="1471282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have Patrick’s grade data somewhere in Colleague, the admissions team would now run two delivered screens to fully import the data. First is the STII screen that maps the custom files (OUAC.WORK) fields to inter files in Colleague (</a:t>
            </a:r>
            <a:r>
              <a:rPr lang="en-US" dirty="0" err="1"/>
              <a:t>ie</a:t>
            </a:r>
            <a:r>
              <a:rPr lang="en-US" dirty="0"/>
              <a:t>. INTER.APPLICANT, INTER.BIODEMO, etc.). This is where much of the validation of the data takes place. If we have someone who applied to a program that “doesn’t exist” yet in Colleague, or to a start term that isn’t defined yet, things would error out here. Luckily, Patrick’s data has no errors so his data can move onto the next step!</a:t>
            </a:r>
          </a:p>
        </p:txBody>
      </p:sp>
      <p:sp>
        <p:nvSpPr>
          <p:cNvPr id="4" name="Slide Number Placeholder 3"/>
          <p:cNvSpPr>
            <a:spLocks noGrp="1"/>
          </p:cNvSpPr>
          <p:nvPr>
            <p:ph type="sldNum" sz="quarter" idx="5"/>
          </p:nvPr>
        </p:nvSpPr>
        <p:spPr/>
        <p:txBody>
          <a:bodyPr/>
          <a:lstStyle/>
          <a:p>
            <a:fld id="{88D31575-051A-4485-A542-13FAD8F4FA48}" type="slidenum">
              <a:rPr lang="en-CA" smtClean="0"/>
              <a:t>11</a:t>
            </a:fld>
            <a:endParaRPr lang="en-CA"/>
          </a:p>
        </p:txBody>
      </p:sp>
    </p:spTree>
    <p:extLst>
      <p:ext uri="{BB962C8B-B14F-4D97-AF65-F5344CB8AC3E}">
        <p14:creationId xmlns:p14="http://schemas.microsoft.com/office/powerpoint/2010/main" val="151491871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sv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bg>
      <p:bgPr>
        <a:solidFill>
          <a:schemeClr val="accent1">
            <a:alpha val="31000"/>
          </a:schemeClr>
        </a:solidFill>
        <a:effectLst/>
      </p:bgPr>
    </p:bg>
    <p:spTree>
      <p:nvGrpSpPr>
        <p:cNvPr id="1" name=""/>
        <p:cNvGrpSpPr/>
        <p:nvPr/>
      </p:nvGrpSpPr>
      <p:grpSpPr>
        <a:xfrm>
          <a:off x="0" y="0"/>
          <a:ext cx="0" cy="0"/>
          <a:chOff x="0" y="0"/>
          <a:chExt cx="0" cy="0"/>
        </a:xfrm>
      </p:grpSpPr>
      <p:pic>
        <p:nvPicPr>
          <p:cNvPr id="1048" name="Picture 1047" descr="A city skyline with lights reflecting on water&#10;&#10;Description automatically generated">
            <a:extLst>
              <a:ext uri="{FF2B5EF4-FFF2-40B4-BE49-F238E27FC236}">
                <a16:creationId xmlns:a16="http://schemas.microsoft.com/office/drawing/2014/main" id="{582E93F1-2CDC-52A7-84CE-19DC037062AA}"/>
              </a:ext>
            </a:extLst>
          </p:cNvPr>
          <p:cNvPicPr>
            <a:picLocks noChangeAspect="1"/>
          </p:cNvPicPr>
          <p:nvPr userDrawn="1"/>
        </p:nvPicPr>
        <p:blipFill>
          <a:blip r:embed="rId2">
            <a:alphaModFix amt="13000"/>
          </a:blip>
          <a:stretch>
            <a:fillRect/>
          </a:stretch>
        </p:blipFill>
        <p:spPr>
          <a:xfrm>
            <a:off x="-9918" y="-9545"/>
            <a:ext cx="12186358" cy="6858000"/>
          </a:xfrm>
          <a:prstGeom prst="rect">
            <a:avLst/>
          </a:prstGeom>
        </p:spPr>
      </p:pic>
      <p:grpSp>
        <p:nvGrpSpPr>
          <p:cNvPr id="40" name="Group 39">
            <a:extLst>
              <a:ext uri="{FF2B5EF4-FFF2-40B4-BE49-F238E27FC236}">
                <a16:creationId xmlns:a16="http://schemas.microsoft.com/office/drawing/2014/main" id="{48610B09-0F06-118D-5384-D08DD0BC43B0}"/>
              </a:ext>
            </a:extLst>
          </p:cNvPr>
          <p:cNvGrpSpPr/>
          <p:nvPr userDrawn="1"/>
        </p:nvGrpSpPr>
        <p:grpSpPr>
          <a:xfrm>
            <a:off x="-366689" y="4918962"/>
            <a:ext cx="3551583" cy="2841843"/>
            <a:chOff x="0" y="6358355"/>
            <a:chExt cx="5489368" cy="4392386"/>
          </a:xfrm>
        </p:grpSpPr>
        <p:sp>
          <p:nvSpPr>
            <p:cNvPr id="28" name="Freeform 10">
              <a:extLst>
                <a:ext uri="{FF2B5EF4-FFF2-40B4-BE49-F238E27FC236}">
                  <a16:creationId xmlns:a16="http://schemas.microsoft.com/office/drawing/2014/main" id="{ADF542C4-181D-F163-A08C-1747241E4B11}"/>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29" name="Freeform 11">
              <a:extLst>
                <a:ext uri="{FF2B5EF4-FFF2-40B4-BE49-F238E27FC236}">
                  <a16:creationId xmlns:a16="http://schemas.microsoft.com/office/drawing/2014/main" id="{904E80A3-715A-A6B1-A98B-208E154BF082}"/>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0" name="Freeform 12">
              <a:extLst>
                <a:ext uri="{FF2B5EF4-FFF2-40B4-BE49-F238E27FC236}">
                  <a16:creationId xmlns:a16="http://schemas.microsoft.com/office/drawing/2014/main" id="{56AEDE0B-0A8D-1953-EAB6-64D62F428D9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1" name="Freeform 13">
              <a:extLst>
                <a:ext uri="{FF2B5EF4-FFF2-40B4-BE49-F238E27FC236}">
                  <a16:creationId xmlns:a16="http://schemas.microsoft.com/office/drawing/2014/main" id="{B7ABFDB6-4EC9-E1CA-3038-2262F4D1DA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2" name="Freeform 14">
              <a:extLst>
                <a:ext uri="{FF2B5EF4-FFF2-40B4-BE49-F238E27FC236}">
                  <a16:creationId xmlns:a16="http://schemas.microsoft.com/office/drawing/2014/main" id="{AB9C5DB8-B7FB-4BD4-1717-9E1ABF55C4B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3" name="Freeform 15">
              <a:extLst>
                <a:ext uri="{FF2B5EF4-FFF2-40B4-BE49-F238E27FC236}">
                  <a16:creationId xmlns:a16="http://schemas.microsoft.com/office/drawing/2014/main" id="{D18920C1-2BAB-F8D4-1126-3A1F941350C8}"/>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4" name="Freeform 16">
              <a:extLst>
                <a:ext uri="{FF2B5EF4-FFF2-40B4-BE49-F238E27FC236}">
                  <a16:creationId xmlns:a16="http://schemas.microsoft.com/office/drawing/2014/main" id="{AF9A894C-C84D-5F69-0559-E6DDCF046C2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5" name="Freeform 17">
              <a:extLst>
                <a:ext uri="{FF2B5EF4-FFF2-40B4-BE49-F238E27FC236}">
                  <a16:creationId xmlns:a16="http://schemas.microsoft.com/office/drawing/2014/main" id="{DD5AB2E2-D1FD-91E0-89C3-E627860DB204}"/>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6" name="Freeform 18">
              <a:extLst>
                <a:ext uri="{FF2B5EF4-FFF2-40B4-BE49-F238E27FC236}">
                  <a16:creationId xmlns:a16="http://schemas.microsoft.com/office/drawing/2014/main" id="{DEF36686-C28A-4C73-A341-CD7E449BD5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7" name="Freeform 19">
              <a:extLst>
                <a:ext uri="{FF2B5EF4-FFF2-40B4-BE49-F238E27FC236}">
                  <a16:creationId xmlns:a16="http://schemas.microsoft.com/office/drawing/2014/main" id="{43218E39-F5F3-EAAC-4D11-3500868915A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8" name="Freeform 20">
              <a:extLst>
                <a:ext uri="{FF2B5EF4-FFF2-40B4-BE49-F238E27FC236}">
                  <a16:creationId xmlns:a16="http://schemas.microsoft.com/office/drawing/2014/main" id="{C25D6DBD-93F1-25A0-B450-00993670007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9" name="Freeform 21">
              <a:extLst>
                <a:ext uri="{FF2B5EF4-FFF2-40B4-BE49-F238E27FC236}">
                  <a16:creationId xmlns:a16="http://schemas.microsoft.com/office/drawing/2014/main" id="{D643A32F-7FA3-6F2A-8607-B5C76BE9483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52" name="Group 51">
            <a:extLst>
              <a:ext uri="{FF2B5EF4-FFF2-40B4-BE49-F238E27FC236}">
                <a16:creationId xmlns:a16="http://schemas.microsoft.com/office/drawing/2014/main" id="{E4FEEA2D-0D48-1AC6-952C-79B7DDD8054D}"/>
              </a:ext>
            </a:extLst>
          </p:cNvPr>
          <p:cNvGrpSpPr/>
          <p:nvPr userDrawn="1"/>
        </p:nvGrpSpPr>
        <p:grpSpPr>
          <a:xfrm>
            <a:off x="-2160619" y="-3683309"/>
            <a:ext cx="3911208" cy="5033517"/>
            <a:chOff x="-2623881" y="-5018472"/>
            <a:chExt cx="6737736" cy="8671109"/>
          </a:xfrm>
        </p:grpSpPr>
        <p:grpSp>
          <p:nvGrpSpPr>
            <p:cNvPr id="41" name="Group 32">
              <a:extLst>
                <a:ext uri="{FF2B5EF4-FFF2-40B4-BE49-F238E27FC236}">
                  <a16:creationId xmlns:a16="http://schemas.microsoft.com/office/drawing/2014/main" id="{2B3C9E1F-9D0B-3CA9-ED26-218D026277DB}"/>
                </a:ext>
              </a:extLst>
            </p:cNvPr>
            <p:cNvGrpSpPr/>
            <p:nvPr userDrawn="1"/>
          </p:nvGrpSpPr>
          <p:grpSpPr>
            <a:xfrm rot="2700000">
              <a:off x="-1376391" y="-3093321"/>
              <a:ext cx="7415398" cy="3565095"/>
              <a:chOff x="0" y="0"/>
              <a:chExt cx="660400" cy="317500"/>
            </a:xfrm>
          </p:grpSpPr>
          <p:sp>
            <p:nvSpPr>
              <p:cNvPr id="42" name="Freeform 33">
                <a:extLst>
                  <a:ext uri="{FF2B5EF4-FFF2-40B4-BE49-F238E27FC236}">
                    <a16:creationId xmlns:a16="http://schemas.microsoft.com/office/drawing/2014/main" id="{FCFD1BF5-F594-E0DA-E250-D963D2B77591}"/>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43" name="TextBox 34">
                <a:extLst>
                  <a:ext uri="{FF2B5EF4-FFF2-40B4-BE49-F238E27FC236}">
                    <a16:creationId xmlns:a16="http://schemas.microsoft.com/office/drawing/2014/main" id="{EDD6958C-70E2-4014-A215-5EBAC1D8CAE9}"/>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4" name="AutoShape 35">
              <a:extLst>
                <a:ext uri="{FF2B5EF4-FFF2-40B4-BE49-F238E27FC236}">
                  <a16:creationId xmlns:a16="http://schemas.microsoft.com/office/drawing/2014/main" id="{D49D2847-BEF8-64DF-E731-15637DB6F43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5" name="AutoShape 36">
              <a:extLst>
                <a:ext uri="{FF2B5EF4-FFF2-40B4-BE49-F238E27FC236}">
                  <a16:creationId xmlns:a16="http://schemas.microsoft.com/office/drawing/2014/main" id="{6207DDCB-EE52-E489-A539-56283BAF801E}"/>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6" name="AutoShape 37">
              <a:extLst>
                <a:ext uri="{FF2B5EF4-FFF2-40B4-BE49-F238E27FC236}">
                  <a16:creationId xmlns:a16="http://schemas.microsoft.com/office/drawing/2014/main" id="{1EF89FB3-786E-6671-7135-3112EE9B593A}"/>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8">
              <a:extLst>
                <a:ext uri="{FF2B5EF4-FFF2-40B4-BE49-F238E27FC236}">
                  <a16:creationId xmlns:a16="http://schemas.microsoft.com/office/drawing/2014/main" id="{F5820A7C-8268-7C3A-E286-80105EF5D1F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9">
              <a:extLst>
                <a:ext uri="{FF2B5EF4-FFF2-40B4-BE49-F238E27FC236}">
                  <a16:creationId xmlns:a16="http://schemas.microsoft.com/office/drawing/2014/main" id="{4F1C0DF2-9292-9DC0-BAA4-65BA872978CB}"/>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40">
              <a:extLst>
                <a:ext uri="{FF2B5EF4-FFF2-40B4-BE49-F238E27FC236}">
                  <a16:creationId xmlns:a16="http://schemas.microsoft.com/office/drawing/2014/main" id="{E8653A80-66D6-86AE-645D-D5045B4B0B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41">
              <a:extLst>
                <a:ext uri="{FF2B5EF4-FFF2-40B4-BE49-F238E27FC236}">
                  <a16:creationId xmlns:a16="http://schemas.microsoft.com/office/drawing/2014/main" id="{95E80754-16C0-E04D-CC93-3691F56B61D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2">
              <a:extLst>
                <a:ext uri="{FF2B5EF4-FFF2-40B4-BE49-F238E27FC236}">
                  <a16:creationId xmlns:a16="http://schemas.microsoft.com/office/drawing/2014/main" id="{C83D4D10-64C9-1ACC-241B-42E81708330E}"/>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1046" name="Group 1045">
            <a:extLst>
              <a:ext uri="{FF2B5EF4-FFF2-40B4-BE49-F238E27FC236}">
                <a16:creationId xmlns:a16="http://schemas.microsoft.com/office/drawing/2014/main" id="{20603AB2-CCD7-4F83-EA6C-F52BD5105858}"/>
              </a:ext>
            </a:extLst>
          </p:cNvPr>
          <p:cNvGrpSpPr/>
          <p:nvPr userDrawn="1"/>
        </p:nvGrpSpPr>
        <p:grpSpPr>
          <a:xfrm>
            <a:off x="2855544" y="1791760"/>
            <a:ext cx="6442556" cy="2422134"/>
            <a:chOff x="3040705" y="1630399"/>
            <a:chExt cx="6442556" cy="2422134"/>
          </a:xfrm>
        </p:grpSpPr>
        <p:sp>
          <p:nvSpPr>
            <p:cNvPr id="11" name="TextBox 10">
              <a:extLst>
                <a:ext uri="{FF2B5EF4-FFF2-40B4-BE49-F238E27FC236}">
                  <a16:creationId xmlns:a16="http://schemas.microsoft.com/office/drawing/2014/main" id="{C8E42BC8-23BE-01E1-8529-9EEC427EA9A7}"/>
                </a:ext>
              </a:extLst>
            </p:cNvPr>
            <p:cNvSpPr txBox="1"/>
            <p:nvPr userDrawn="1"/>
          </p:nvSpPr>
          <p:spPr>
            <a:xfrm>
              <a:off x="5417067" y="1645903"/>
              <a:ext cx="1271558" cy="307777"/>
            </a:xfrm>
            <a:prstGeom prst="rect">
              <a:avLst/>
            </a:prstGeom>
            <a:noFill/>
          </p:spPr>
          <p:txBody>
            <a:bodyPr wrap="square" rtlCol="0">
              <a:spAutoFit/>
            </a:bodyPr>
            <a:lstStyle/>
            <a:p>
              <a:r>
                <a:rPr lang="pt-BR"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rPr>
                <a:t>presents</a:t>
              </a:r>
              <a:endParaRPr lang="en-CA"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56" name="Group 55">
              <a:extLst>
                <a:ext uri="{FF2B5EF4-FFF2-40B4-BE49-F238E27FC236}">
                  <a16:creationId xmlns:a16="http://schemas.microsoft.com/office/drawing/2014/main" id="{6E5B3150-ECC3-ED58-07AB-66804478EB36}"/>
                </a:ext>
              </a:extLst>
            </p:cNvPr>
            <p:cNvGrpSpPr/>
            <p:nvPr userDrawn="1"/>
          </p:nvGrpSpPr>
          <p:grpSpPr>
            <a:xfrm>
              <a:off x="3040705" y="1630399"/>
              <a:ext cx="6442556" cy="2422134"/>
              <a:chOff x="3530299" y="1630399"/>
              <a:chExt cx="6442556" cy="2422134"/>
            </a:xfrm>
          </p:grpSpPr>
          <p:sp>
            <p:nvSpPr>
              <p:cNvPr id="53" name="TextBox 8">
                <a:extLst>
                  <a:ext uri="{FF2B5EF4-FFF2-40B4-BE49-F238E27FC236}">
                    <a16:creationId xmlns:a16="http://schemas.microsoft.com/office/drawing/2014/main" id="{A13D9AE0-BDC1-9EA0-F2D0-4BAB57A200E6}"/>
                  </a:ext>
                </a:extLst>
              </p:cNvPr>
              <p:cNvSpPr txBox="1"/>
              <p:nvPr userDrawn="1"/>
            </p:nvSpPr>
            <p:spPr>
              <a:xfrm>
                <a:off x="4061522" y="1630399"/>
                <a:ext cx="4961839" cy="1769715"/>
              </a:xfrm>
              <a:prstGeom prst="rect">
                <a:avLst/>
              </a:prstGeom>
            </p:spPr>
            <p:txBody>
              <a:bodyPr wrap="square" lIns="0" tIns="0" rIns="0" bIns="0" rtlCol="0" anchor="t">
                <a:spAutoFit/>
              </a:bodyPr>
              <a:lstStyle/>
              <a:p>
                <a:pPr algn="ctr">
                  <a:lnSpc>
                    <a:spcPct val="100000"/>
                  </a:lnSpc>
                </a:pPr>
                <a:r>
                  <a:rPr lang="en-US" sz="115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CEUG</a:t>
                </a:r>
                <a:r>
                  <a:rPr lang="en-US" sz="11500" b="1" dirty="0">
                    <a:solidFill>
                      <a:srgbClr val="545454"/>
                    </a:solidFill>
                    <a:latin typeface="Kollektif Bold"/>
                    <a:ea typeface="Kollektif Bold"/>
                    <a:cs typeface="Kollektif Bold"/>
                    <a:sym typeface="Kollektif Bold"/>
                  </a:rPr>
                  <a:t> </a:t>
                </a:r>
              </a:p>
            </p:txBody>
          </p:sp>
          <p:sp>
            <p:nvSpPr>
              <p:cNvPr id="54" name="TextBox 8">
                <a:extLst>
                  <a:ext uri="{FF2B5EF4-FFF2-40B4-BE49-F238E27FC236}">
                    <a16:creationId xmlns:a16="http://schemas.microsoft.com/office/drawing/2014/main" id="{2D28C08D-D436-CB88-532F-E5EC66CA059D}"/>
                  </a:ext>
                </a:extLst>
              </p:cNvPr>
              <p:cNvSpPr txBox="1"/>
              <p:nvPr userDrawn="1"/>
            </p:nvSpPr>
            <p:spPr>
              <a:xfrm>
                <a:off x="3530299" y="2979113"/>
                <a:ext cx="6442556" cy="615553"/>
              </a:xfrm>
              <a:prstGeom prst="rect">
                <a:avLst/>
              </a:prstGeom>
            </p:spPr>
            <p:txBody>
              <a:bodyPr wrap="square" lIns="0" tIns="0" rIns="0" bIns="0" rtlCol="0" anchor="t">
                <a:spAutoFit/>
              </a:bodyPr>
              <a:lstStyle/>
              <a:p>
                <a:pPr algn="ctr">
                  <a:lnSpc>
                    <a:spcPct val="100000"/>
                  </a:lnSpc>
                </a:pPr>
                <a:r>
                  <a:rPr lang="en-US" sz="4000" b="1">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CONFERENCE</a:t>
                </a:r>
              </a:p>
            </p:txBody>
          </p:sp>
          <p:sp>
            <p:nvSpPr>
              <p:cNvPr id="55" name="TextBox 8">
                <a:extLst>
                  <a:ext uri="{FF2B5EF4-FFF2-40B4-BE49-F238E27FC236}">
                    <a16:creationId xmlns:a16="http://schemas.microsoft.com/office/drawing/2014/main" id="{B81F8FEB-34DA-4675-BAFE-19A9A3753B0C}"/>
                  </a:ext>
                </a:extLst>
              </p:cNvPr>
              <p:cNvSpPr txBox="1"/>
              <p:nvPr userDrawn="1"/>
            </p:nvSpPr>
            <p:spPr>
              <a:xfrm>
                <a:off x="6738560" y="3436980"/>
                <a:ext cx="2142540" cy="615553"/>
              </a:xfrm>
              <a:prstGeom prst="rect">
                <a:avLst/>
              </a:prstGeom>
            </p:spPr>
            <p:txBody>
              <a:bodyPr wrap="square" lIns="0" tIns="0" rIns="0" bIns="0" rtlCol="0" anchor="t">
                <a:spAutoFit/>
              </a:bodyPr>
              <a:lstStyle/>
              <a:p>
                <a:pPr algn="ctr">
                  <a:lnSpc>
                    <a:spcPct val="100000"/>
                  </a:lnSpc>
                </a:pPr>
                <a:r>
                  <a:rPr lang="en-US" sz="40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2025</a:t>
                </a:r>
              </a:p>
            </p:txBody>
          </p:sp>
        </p:grpSp>
      </p:grpSp>
      <p:grpSp>
        <p:nvGrpSpPr>
          <p:cNvPr id="57" name="Group 56">
            <a:extLst>
              <a:ext uri="{FF2B5EF4-FFF2-40B4-BE49-F238E27FC236}">
                <a16:creationId xmlns:a16="http://schemas.microsoft.com/office/drawing/2014/main" id="{7CE3A586-48BB-1728-3588-86F3D62465FC}"/>
              </a:ext>
            </a:extLst>
          </p:cNvPr>
          <p:cNvGrpSpPr/>
          <p:nvPr userDrawn="1"/>
        </p:nvGrpSpPr>
        <p:grpSpPr>
          <a:xfrm rot="10800000">
            <a:off x="8962535" y="-476325"/>
            <a:ext cx="3551583" cy="2841843"/>
            <a:chOff x="0" y="6358355"/>
            <a:chExt cx="5489368" cy="4392386"/>
          </a:xfrm>
        </p:grpSpPr>
        <p:sp>
          <p:nvSpPr>
            <p:cNvPr id="58" name="Freeform 10">
              <a:extLst>
                <a:ext uri="{FF2B5EF4-FFF2-40B4-BE49-F238E27FC236}">
                  <a16:creationId xmlns:a16="http://schemas.microsoft.com/office/drawing/2014/main" id="{2937D0AC-314A-AC71-907A-908EE2CFC86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59" name="Freeform 11">
              <a:extLst>
                <a:ext uri="{FF2B5EF4-FFF2-40B4-BE49-F238E27FC236}">
                  <a16:creationId xmlns:a16="http://schemas.microsoft.com/office/drawing/2014/main" id="{0971B677-898F-2227-E07E-6C7A62AE95D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60" name="Freeform 12">
              <a:extLst>
                <a:ext uri="{FF2B5EF4-FFF2-40B4-BE49-F238E27FC236}">
                  <a16:creationId xmlns:a16="http://schemas.microsoft.com/office/drawing/2014/main" id="{807D47BA-672E-7FDD-D47D-A1DD853FB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61" name="Freeform 13">
              <a:extLst>
                <a:ext uri="{FF2B5EF4-FFF2-40B4-BE49-F238E27FC236}">
                  <a16:creationId xmlns:a16="http://schemas.microsoft.com/office/drawing/2014/main" id="{D340E1B9-1E04-4288-B016-81CF4555EB02}"/>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62" name="Freeform 14">
              <a:extLst>
                <a:ext uri="{FF2B5EF4-FFF2-40B4-BE49-F238E27FC236}">
                  <a16:creationId xmlns:a16="http://schemas.microsoft.com/office/drawing/2014/main" id="{A3A898EE-CBE4-E166-9756-69658ADF207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3" name="Freeform 15">
              <a:extLst>
                <a:ext uri="{FF2B5EF4-FFF2-40B4-BE49-F238E27FC236}">
                  <a16:creationId xmlns:a16="http://schemas.microsoft.com/office/drawing/2014/main" id="{E1540F6C-2DD7-0C58-D5FA-F7AC0915A603}"/>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4" name="Freeform 16">
              <a:extLst>
                <a:ext uri="{FF2B5EF4-FFF2-40B4-BE49-F238E27FC236}">
                  <a16:creationId xmlns:a16="http://schemas.microsoft.com/office/drawing/2014/main" id="{6CDAA68A-9D8E-8DE9-545F-7C0897A26DF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1025" name="Freeform 17">
              <a:extLst>
                <a:ext uri="{FF2B5EF4-FFF2-40B4-BE49-F238E27FC236}">
                  <a16:creationId xmlns:a16="http://schemas.microsoft.com/office/drawing/2014/main" id="{E25683A2-C445-D388-3EC1-2178382D82B5}"/>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1027" name="Freeform 18">
              <a:extLst>
                <a:ext uri="{FF2B5EF4-FFF2-40B4-BE49-F238E27FC236}">
                  <a16:creationId xmlns:a16="http://schemas.microsoft.com/office/drawing/2014/main" id="{D6DF8DD1-ACE3-ECFB-17FC-D501EE315BFA}"/>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9" name="Freeform 19">
              <a:extLst>
                <a:ext uri="{FF2B5EF4-FFF2-40B4-BE49-F238E27FC236}">
                  <a16:creationId xmlns:a16="http://schemas.microsoft.com/office/drawing/2014/main" id="{01A0C71A-A992-A9D5-95FC-84B2E743B17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1030" name="Freeform 20">
              <a:extLst>
                <a:ext uri="{FF2B5EF4-FFF2-40B4-BE49-F238E27FC236}">
                  <a16:creationId xmlns:a16="http://schemas.microsoft.com/office/drawing/2014/main" id="{6FE56CF6-9823-2639-22FF-3442CAE35EC2}"/>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31" name="Freeform 21">
              <a:extLst>
                <a:ext uri="{FF2B5EF4-FFF2-40B4-BE49-F238E27FC236}">
                  <a16:creationId xmlns:a16="http://schemas.microsoft.com/office/drawing/2014/main" id="{054F0A22-8122-B6FB-1668-3AC24D3962F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1034" name="Group 1033">
            <a:extLst>
              <a:ext uri="{FF2B5EF4-FFF2-40B4-BE49-F238E27FC236}">
                <a16:creationId xmlns:a16="http://schemas.microsoft.com/office/drawing/2014/main" id="{ECED2ECF-5BEB-8901-19EB-04B9C0D86C9F}"/>
              </a:ext>
            </a:extLst>
          </p:cNvPr>
          <p:cNvGrpSpPr/>
          <p:nvPr userDrawn="1"/>
        </p:nvGrpSpPr>
        <p:grpSpPr>
          <a:xfrm rot="10800000">
            <a:off x="9879624" y="5030595"/>
            <a:ext cx="3911208" cy="5033517"/>
            <a:chOff x="-2623881" y="-5018472"/>
            <a:chExt cx="6737736" cy="8671109"/>
          </a:xfrm>
        </p:grpSpPr>
        <p:grpSp>
          <p:nvGrpSpPr>
            <p:cNvPr id="1035" name="Group 32">
              <a:extLst>
                <a:ext uri="{FF2B5EF4-FFF2-40B4-BE49-F238E27FC236}">
                  <a16:creationId xmlns:a16="http://schemas.microsoft.com/office/drawing/2014/main" id="{CC1EC3D3-0D64-2088-776D-97FF63FEAB0B}"/>
                </a:ext>
              </a:extLst>
            </p:cNvPr>
            <p:cNvGrpSpPr/>
            <p:nvPr userDrawn="1"/>
          </p:nvGrpSpPr>
          <p:grpSpPr>
            <a:xfrm rot="2700000">
              <a:off x="-1376391" y="-3093321"/>
              <a:ext cx="7415398" cy="3565095"/>
              <a:chOff x="0" y="0"/>
              <a:chExt cx="660400" cy="317500"/>
            </a:xfrm>
          </p:grpSpPr>
          <p:sp>
            <p:nvSpPr>
              <p:cNvPr id="1044" name="Freeform 33">
                <a:extLst>
                  <a:ext uri="{FF2B5EF4-FFF2-40B4-BE49-F238E27FC236}">
                    <a16:creationId xmlns:a16="http://schemas.microsoft.com/office/drawing/2014/main" id="{D33FDD1D-9CB3-16E7-FE0A-62FD43831B42}"/>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45" name="TextBox 34">
                <a:extLst>
                  <a:ext uri="{FF2B5EF4-FFF2-40B4-BE49-F238E27FC236}">
                    <a16:creationId xmlns:a16="http://schemas.microsoft.com/office/drawing/2014/main" id="{E4E6BDFE-61C9-3036-D133-5BBCF3C3B234}"/>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1036" name="AutoShape 35">
              <a:extLst>
                <a:ext uri="{FF2B5EF4-FFF2-40B4-BE49-F238E27FC236}">
                  <a16:creationId xmlns:a16="http://schemas.microsoft.com/office/drawing/2014/main" id="{7B100C91-32CD-5DAB-BA82-D1310750C013}"/>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37" name="AutoShape 36">
              <a:extLst>
                <a:ext uri="{FF2B5EF4-FFF2-40B4-BE49-F238E27FC236}">
                  <a16:creationId xmlns:a16="http://schemas.microsoft.com/office/drawing/2014/main" id="{92B7898A-A653-E857-B7ED-26BB90256491}"/>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38" name="AutoShape 37">
              <a:extLst>
                <a:ext uri="{FF2B5EF4-FFF2-40B4-BE49-F238E27FC236}">
                  <a16:creationId xmlns:a16="http://schemas.microsoft.com/office/drawing/2014/main" id="{219336BC-0C11-90E9-CB87-76E02448B5AD}"/>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39" name="AutoShape 38">
              <a:extLst>
                <a:ext uri="{FF2B5EF4-FFF2-40B4-BE49-F238E27FC236}">
                  <a16:creationId xmlns:a16="http://schemas.microsoft.com/office/drawing/2014/main" id="{5333EA01-E766-56B6-1FF4-0219A2DE13FD}"/>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40" name="AutoShape 39">
              <a:extLst>
                <a:ext uri="{FF2B5EF4-FFF2-40B4-BE49-F238E27FC236}">
                  <a16:creationId xmlns:a16="http://schemas.microsoft.com/office/drawing/2014/main" id="{C45FD8FB-4D4A-35BD-1F0E-E0269A11D34C}"/>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1" name="AutoShape 40">
              <a:extLst>
                <a:ext uri="{FF2B5EF4-FFF2-40B4-BE49-F238E27FC236}">
                  <a16:creationId xmlns:a16="http://schemas.microsoft.com/office/drawing/2014/main" id="{100243D7-D3E8-2B0D-C82C-02EE073D18CA}"/>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42" name="AutoShape 41">
              <a:extLst>
                <a:ext uri="{FF2B5EF4-FFF2-40B4-BE49-F238E27FC236}">
                  <a16:creationId xmlns:a16="http://schemas.microsoft.com/office/drawing/2014/main" id="{A5F27D09-3344-0075-CAF8-5C74CE86252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43" name="AutoShape 42">
              <a:extLst>
                <a:ext uri="{FF2B5EF4-FFF2-40B4-BE49-F238E27FC236}">
                  <a16:creationId xmlns:a16="http://schemas.microsoft.com/office/drawing/2014/main" id="{334E4C39-B4AC-7DCC-7D0C-12FA731794C8}"/>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7" name="Picture 6">
            <a:extLst>
              <a:ext uri="{FF2B5EF4-FFF2-40B4-BE49-F238E27FC236}">
                <a16:creationId xmlns:a16="http://schemas.microsoft.com/office/drawing/2014/main" id="{45A2E895-0F6C-A3C9-AC9E-3549402D6503}"/>
              </a:ext>
            </a:extLst>
          </p:cNvPr>
          <p:cNvPicPr>
            <a:picLocks noChangeAspect="1"/>
          </p:cNvPicPr>
          <p:nvPr userDrawn="1"/>
        </p:nvPicPr>
        <p:blipFill>
          <a:blip r:embed="rId9"/>
          <a:stretch>
            <a:fillRect/>
          </a:stretch>
        </p:blipFill>
        <p:spPr>
          <a:xfrm>
            <a:off x="3887275" y="1632816"/>
            <a:ext cx="1400560" cy="328336"/>
          </a:xfrm>
          <a:prstGeom prst="rect">
            <a:avLst/>
          </a:prstGeom>
        </p:spPr>
      </p:pic>
      <p:pic>
        <p:nvPicPr>
          <p:cNvPr id="2" name="Picture 1">
            <a:extLst>
              <a:ext uri="{FF2B5EF4-FFF2-40B4-BE49-F238E27FC236}">
                <a16:creationId xmlns:a16="http://schemas.microsoft.com/office/drawing/2014/main" id="{A77EC9F6-F004-035A-C0DA-740ADED00AFD}"/>
              </a:ext>
            </a:extLst>
          </p:cNvPr>
          <p:cNvPicPr>
            <a:picLocks noChangeAspect="1"/>
          </p:cNvPicPr>
          <p:nvPr userDrawn="1"/>
        </p:nvPicPr>
        <p:blipFill>
          <a:blip r:embed="rId10"/>
          <a:stretch>
            <a:fillRect/>
          </a:stretch>
        </p:blipFill>
        <p:spPr>
          <a:xfrm>
            <a:off x="5279196" y="5572361"/>
            <a:ext cx="1375394" cy="1138998"/>
          </a:xfrm>
          <a:prstGeom prst="rect">
            <a:avLst/>
          </a:prstGeom>
        </p:spPr>
      </p:pic>
    </p:spTree>
    <p:extLst>
      <p:ext uri="{BB962C8B-B14F-4D97-AF65-F5344CB8AC3E}">
        <p14:creationId xmlns:p14="http://schemas.microsoft.com/office/powerpoint/2010/main" val="1840328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95D762BE-D0E7-D1A3-910B-047D06727631}"/>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7A5DE8DF-2EF6-AC4E-002B-F22A7A29B8D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5AA56495-8C65-C575-7D5C-3EEA5575A7CA}"/>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3F49491-4A2C-C1BA-2A70-BB35F43D3DB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4BA91AA2-8333-22B2-35BF-E6D3013D81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CA74FE90-C7C6-F51B-F079-A81DA9E0D62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72385640-DD15-8320-4308-46E521B665B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A54E9F69-F4E9-6A68-24C7-F514B8A96D6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14B7191-7968-DB44-C26C-7D38C4B60E5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C62EC022-D720-2E19-3E02-5941872F3F5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846C3FD9-E911-401F-77DD-61B52E3676D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69BACC53-3849-39A4-E61E-38045DD5FFC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6" name="Footer Placeholder 15">
            <a:extLst>
              <a:ext uri="{FF2B5EF4-FFF2-40B4-BE49-F238E27FC236}">
                <a16:creationId xmlns:a16="http://schemas.microsoft.com/office/drawing/2014/main" id="{BB10944E-5A18-0A89-6D63-E8EAE9AC00D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CF71510E-F393-034C-E31E-584035C9F827}"/>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538473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5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2" name="Footer Placeholder 11">
            <a:extLst>
              <a:ext uri="{FF2B5EF4-FFF2-40B4-BE49-F238E27FC236}">
                <a16:creationId xmlns:a16="http://schemas.microsoft.com/office/drawing/2014/main" id="{FD53E119-6621-F3B6-0BCA-017D86E9AE6E}"/>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709E3E1A-34F1-27CC-3362-81C2037B236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978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Only" preserve="1">
  <p:cSld name="6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F9FB9C54-674E-8C16-1A83-ADFDC86320BB}"/>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202C76F-31D2-93B7-BFF4-6D60AA36338C}"/>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4160081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7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6CDD2A90-0423-A28D-F5D9-214E6F150D52}"/>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7E8C243-C85F-9580-C9CB-533CC348101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911738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8" name="Footer Placeholder 17">
            <a:extLst>
              <a:ext uri="{FF2B5EF4-FFF2-40B4-BE49-F238E27FC236}">
                <a16:creationId xmlns:a16="http://schemas.microsoft.com/office/drawing/2014/main" id="{59B53749-ACF2-2637-B694-D69653648E90}"/>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416BA6F-99A6-722D-A0D6-F8A62ABCCFF5}"/>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940016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AA2FC0B-B0AC-0F0D-D7FC-4F54EA9068D2}"/>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F0098B70-2D1E-5617-8842-262B23D1B75A}"/>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619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2_Compariso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C3D9BD2-65D6-045E-5899-F178CC17D9DA}"/>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5B8160FA-E931-8956-032A-E6E1C137B308}"/>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609712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3_Compariso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B790F4FD-E497-F82C-5700-7689F81A77CF}"/>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05A4754-86EB-6EC3-1CC9-D0CA2A9791B9}"/>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796893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A9ED1F82-5774-DD0C-7CB0-34189783C60D}"/>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5FC20CF-794E-960D-CE52-5A2914606D4E}"/>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076428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bg>
      <p:bgPr>
        <a:solidFill>
          <a:schemeClr val="tx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B9FC0C98-183B-AA14-278A-1A65D79F12B4}"/>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DE45E063-1A7E-0836-3945-BBA37D87CE5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146321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5" name="Picture 4">
            <a:extLst>
              <a:ext uri="{FF2B5EF4-FFF2-40B4-BE49-F238E27FC236}">
                <a16:creationId xmlns:a16="http://schemas.microsoft.com/office/drawing/2014/main" id="{233ECC22-03DC-85DB-1CCD-AA74A93E8DC7}"/>
              </a:ext>
            </a:extLst>
          </p:cNvPr>
          <p:cNvPicPr>
            <a:picLocks noChangeAspect="1"/>
          </p:cNvPicPr>
          <p:nvPr userDrawn="1"/>
        </p:nvPicPr>
        <p:blipFill>
          <a:blip r:embed="rId8"/>
          <a:stretch>
            <a:fillRect/>
          </a:stretch>
        </p:blipFill>
        <p:spPr>
          <a:xfrm>
            <a:off x="5282083" y="5565932"/>
            <a:ext cx="1375394" cy="1138998"/>
          </a:xfrm>
          <a:prstGeom prst="rect">
            <a:avLst/>
          </a:prstGeom>
        </p:spPr>
      </p:pic>
    </p:spTree>
    <p:extLst>
      <p:ext uri="{BB962C8B-B14F-4D97-AF65-F5344CB8AC3E}">
        <p14:creationId xmlns:p14="http://schemas.microsoft.com/office/powerpoint/2010/main" val="2015026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2_Blank">
    <p:bg>
      <p:bgPr>
        <a:solidFill>
          <a:schemeClr val="accent1"/>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1916848-33B8-C444-58D3-EF0A01554CF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C61F2500-7214-F2D0-0428-194CAAAAC81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873613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3_Blank">
    <p:bg>
      <p:bgPr>
        <a:solidFill>
          <a:schemeClr val="accent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0CCED50-3509-2AB0-C198-95050BAD4FA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3437E9F-9960-47ED-E1EE-C4766507C9F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812643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tx2"/>
                </a:solidFill>
              </a:rPr>
              <a:t>THANK</a:t>
            </a:r>
          </a:p>
          <a:p>
            <a:pPr algn="ctr">
              <a:lnSpc>
                <a:spcPct val="100000"/>
              </a:lnSpc>
            </a:pPr>
            <a:r>
              <a:rPr lang="en-US" sz="9600" b="1">
                <a:solidFill>
                  <a:schemeClr val="tx2"/>
                </a:solidFill>
              </a:rPr>
              <a:t>YOU</a:t>
            </a:r>
            <a:endParaRPr lang="en-CA" sz="9600" b="1">
              <a:solidFill>
                <a:schemeClr val="tx2"/>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F0A3435E-1632-6F76-F3D7-05E9977B4D7B}"/>
              </a:ext>
            </a:extLst>
          </p:cNvPr>
          <p:cNvPicPr>
            <a:picLocks noChangeAspect="1"/>
          </p:cNvPicPr>
          <p:nvPr userDrawn="1"/>
        </p:nvPicPr>
        <p:blipFill>
          <a:blip r:embed="rId8"/>
          <a:stretch>
            <a:fillRect/>
          </a:stretch>
        </p:blipFill>
        <p:spPr>
          <a:xfrm>
            <a:off x="5591973" y="5813384"/>
            <a:ext cx="1134142" cy="939211"/>
          </a:xfrm>
          <a:prstGeom prst="rect">
            <a:avLst/>
          </a:prstGeom>
        </p:spPr>
      </p:pic>
    </p:spTree>
    <p:extLst>
      <p:ext uri="{BB962C8B-B14F-4D97-AF65-F5344CB8AC3E}">
        <p14:creationId xmlns:p14="http://schemas.microsoft.com/office/powerpoint/2010/main" val="261313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tx2"/>
        </a:solidFill>
        <a:effectLst/>
      </p:bgPr>
    </p:bg>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bg1"/>
                </a:solidFill>
              </a:rPr>
              <a:t>THANK</a:t>
            </a:r>
          </a:p>
          <a:p>
            <a:pPr algn="ctr">
              <a:lnSpc>
                <a:spcPct val="100000"/>
              </a:lnSpc>
            </a:pPr>
            <a:r>
              <a:rPr lang="en-US" sz="9600" b="1">
                <a:solidFill>
                  <a:schemeClr val="bg1"/>
                </a:solidFill>
              </a:rPr>
              <a:t>YOU</a:t>
            </a:r>
            <a:endParaRPr lang="en-CA" sz="9600" b="1">
              <a:solidFill>
                <a:schemeClr val="bg1"/>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534B3418-E79D-9B82-5AE4-7857EE2C9560}"/>
              </a:ext>
            </a:extLst>
          </p:cNvPr>
          <p:cNvPicPr>
            <a:picLocks noChangeAspect="1"/>
          </p:cNvPicPr>
          <p:nvPr userDrawn="1"/>
        </p:nvPicPr>
        <p:blipFill>
          <a:blip r:embed="rId8"/>
          <a:stretch>
            <a:fillRect/>
          </a:stretch>
        </p:blipFill>
        <p:spPr>
          <a:xfrm>
            <a:off x="5505914" y="5713757"/>
            <a:ext cx="1180172" cy="977330"/>
          </a:xfrm>
          <a:prstGeom prst="rect">
            <a:avLst/>
          </a:prstGeom>
        </p:spPr>
      </p:pic>
    </p:spTree>
    <p:extLst>
      <p:ext uri="{BB962C8B-B14F-4D97-AF65-F5344CB8AC3E}">
        <p14:creationId xmlns:p14="http://schemas.microsoft.com/office/powerpoint/2010/main" val="3771832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1_Title Only">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32CD4443-8F02-9DA3-2888-53F22203816E}"/>
              </a:ext>
            </a:extLst>
          </p:cNvPr>
          <p:cNvPicPr>
            <a:picLocks noChangeAspect="1"/>
          </p:cNvPicPr>
          <p:nvPr userDrawn="1"/>
        </p:nvPicPr>
        <p:blipFill>
          <a:blip r:embed="rId8"/>
          <a:stretch>
            <a:fillRect/>
          </a:stretch>
        </p:blipFill>
        <p:spPr>
          <a:xfrm>
            <a:off x="5282083" y="5551493"/>
            <a:ext cx="1375394" cy="1138998"/>
          </a:xfrm>
          <a:prstGeom prst="rect">
            <a:avLst/>
          </a:prstGeom>
        </p:spPr>
      </p:pic>
    </p:spTree>
    <p:extLst>
      <p:ext uri="{BB962C8B-B14F-4D97-AF65-F5344CB8AC3E}">
        <p14:creationId xmlns:p14="http://schemas.microsoft.com/office/powerpoint/2010/main" val="217318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2_Title Only">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D10552AC-285E-E385-E1C8-82321B99ECED}"/>
              </a:ext>
            </a:extLst>
          </p:cNvPr>
          <p:cNvPicPr>
            <a:picLocks noChangeAspect="1"/>
          </p:cNvPicPr>
          <p:nvPr userDrawn="1"/>
        </p:nvPicPr>
        <p:blipFill>
          <a:blip r:embed="rId8"/>
          <a:stretch>
            <a:fillRect/>
          </a:stretch>
        </p:blipFill>
        <p:spPr>
          <a:xfrm>
            <a:off x="5408303" y="5551493"/>
            <a:ext cx="1375394" cy="1138998"/>
          </a:xfrm>
          <a:prstGeom prst="rect">
            <a:avLst/>
          </a:prstGeom>
        </p:spPr>
      </p:pic>
    </p:spTree>
    <p:extLst>
      <p:ext uri="{BB962C8B-B14F-4D97-AF65-F5344CB8AC3E}">
        <p14:creationId xmlns:p14="http://schemas.microsoft.com/office/powerpoint/2010/main" val="79901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8" name="Group 7">
            <a:extLst>
              <a:ext uri="{FF2B5EF4-FFF2-40B4-BE49-F238E27FC236}">
                <a16:creationId xmlns:a16="http://schemas.microsoft.com/office/drawing/2014/main" id="{ECB1D96B-D9F8-9777-4558-5BE6BEF85AEA}"/>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4F20CC76-FA6B-0ABA-103B-02D840E8433F}"/>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9074843A-6D93-5236-0992-B681BD5C8698}"/>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0B2041A6-B4AB-EE4F-5A22-96A1A01E8058}"/>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653F29CD-4472-6867-ABAE-B1BD8852423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B17E58C9-B4CF-F2AB-7563-130786A4CC87}"/>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C93C0FA8-9564-D557-1EF3-54DEA6F23931}"/>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6304C769-ABC5-A009-56FB-1A6DA927906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8782F937-2C24-1983-A739-C5821E48E44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98721C84-0DF7-AB37-CD38-4EECAC8E1D7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C28BC588-155C-45C7-6EC1-7D4913D1EA9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3364B47E-9BD9-E061-D7BA-CC0EF576BE5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6" name="Footer Placeholder 5">
            <a:extLst>
              <a:ext uri="{FF2B5EF4-FFF2-40B4-BE49-F238E27FC236}">
                <a16:creationId xmlns:a16="http://schemas.microsoft.com/office/drawing/2014/main" id="{443FCBD0-CB2E-F23D-2177-2B7D1090FA99}"/>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128FEB64-6462-30DC-90E3-D43DE15237CE}"/>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366432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oup 7">
            <a:extLst>
              <a:ext uri="{FF2B5EF4-FFF2-40B4-BE49-F238E27FC236}">
                <a16:creationId xmlns:a16="http://schemas.microsoft.com/office/drawing/2014/main" id="{A5486BDB-CD4C-0447-4765-85B15C2F4B4E}"/>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BC81B4A8-22E4-F249-EF2E-579F16AB5244}"/>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6967545E-2D4C-9590-D012-8E3D81D785A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EF1283CF-98FF-3678-13F6-4D2DF53E1A3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93DED694-1442-7793-57B7-81F5B04E0766}"/>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F3D6FF62-2093-96AC-0079-AEF5DF7E99F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66D6E21D-0DDF-8D44-7C1E-7754E90CAABA}"/>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1F74F5D4-587E-8E30-9CB8-EE79675F73DD}"/>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C2CC31AA-F55C-FE9B-EAF0-9E2342CF448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5C1818FD-3332-BBE7-8489-3DD2C50EF53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2882C7D0-2414-E355-7F0C-6AD0E31E363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F91A52E3-CE93-F07C-8185-226EF14E381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7" name="Footer Placeholder 6">
            <a:extLst>
              <a:ext uri="{FF2B5EF4-FFF2-40B4-BE49-F238E27FC236}">
                <a16:creationId xmlns:a16="http://schemas.microsoft.com/office/drawing/2014/main" id="{6B90868F-570F-7BE9-F813-63603F8B5A04}"/>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4BA3D57C-B35D-56F2-612B-81F6D6486CC1}"/>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4052429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61D5DBDB-4BCA-B4BD-C96D-2283DA61ED60}"/>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FA4E0E6-C384-6D00-5654-C26CB0B5616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46B5FE7A-7B19-6A53-9675-FA786DAA86E3}"/>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556E8944-2ADD-A66A-9929-51C65238695C}"/>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2F6E7273-D0A9-A198-0E7C-248A6BB08F0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86C1DA91-E6A5-9985-C77F-683F52FA1F0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A325A79E-5584-35AB-5DAB-17ADCD51FB9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04D7E69C-0824-FADC-71E1-6D0EA02F12E9}"/>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FBC62A87-5789-FD27-0ECC-F9C9A6229F0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45B2D16C-F956-36BF-E982-C68A63FF08B4}"/>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C43514E6-CB0D-CEBC-A03A-42CBC6DAF6D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DC184992-2D8D-48F9-6D6D-B2388DC91B5F}"/>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C8323ED5-28AC-D9D4-7B28-7DCB5AF507D5}"/>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0D3BD355-79FF-EDCC-CF63-1585FCC285A8}"/>
              </a:ext>
            </a:extLst>
          </p:cNvPr>
          <p:cNvPicPr>
            <a:picLocks noChangeAspect="1"/>
          </p:cNvPicPr>
          <p:nvPr userDrawn="1"/>
        </p:nvPicPr>
        <p:blipFill>
          <a:blip r:embed="rId8"/>
          <a:stretch>
            <a:fillRect/>
          </a:stretch>
        </p:blipFill>
        <p:spPr>
          <a:xfrm>
            <a:off x="11453776" y="6186388"/>
            <a:ext cx="710376" cy="588280"/>
          </a:xfrm>
          <a:prstGeom prst="rect">
            <a:avLst/>
          </a:prstGeom>
        </p:spPr>
      </p:pic>
    </p:spTree>
    <p:extLst>
      <p:ext uri="{BB962C8B-B14F-4D97-AF65-F5344CB8AC3E}">
        <p14:creationId xmlns:p14="http://schemas.microsoft.com/office/powerpoint/2010/main" val="1160635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83279F4D-E3A6-6F3D-B730-031034F570BF}"/>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4779E487-307E-C259-57A9-94799A5E5F6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052637EA-AD62-8F6E-F3C7-47FAE876EE1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2F3650A-B661-674B-DE0F-21548B16592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BFB7BE57-AF6D-064F-3EF7-73541F800B3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88C066B7-9EA3-97BC-D2E1-11B64CF3C74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F60476A1-E1D5-E17F-0034-122CB835E8D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E46AA352-5C07-F30B-248C-B0A62045FAB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CF4DE08-447B-F47F-3DB7-D8391CB39011}"/>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97033A63-F348-19F3-5C07-D29EA8A437B5}"/>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E7F35298-FDAD-F342-71A2-A9E672FF3BD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E063CEC2-EC0A-90A6-F0C5-CA7E4F900FD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3" name="Footer Placeholder 12">
            <a:extLst>
              <a:ext uri="{FF2B5EF4-FFF2-40B4-BE49-F238E27FC236}">
                <a16:creationId xmlns:a16="http://schemas.microsoft.com/office/drawing/2014/main" id="{ACCC238D-AA87-071B-9D51-CF3C09CA84E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A23D7804-DB75-B4C1-8FB2-D074477B7FB2}"/>
              </a:ext>
            </a:extLst>
          </p:cNvPr>
          <p:cNvPicPr>
            <a:picLocks noChangeAspect="1"/>
          </p:cNvPicPr>
          <p:nvPr userDrawn="1"/>
        </p:nvPicPr>
        <p:blipFill>
          <a:blip r:embed="rId8"/>
          <a:stretch>
            <a:fillRect/>
          </a:stretch>
        </p:blipFill>
        <p:spPr>
          <a:xfrm>
            <a:off x="11355388" y="6176962"/>
            <a:ext cx="698994" cy="578854"/>
          </a:xfrm>
          <a:prstGeom prst="rect">
            <a:avLst/>
          </a:prstGeom>
        </p:spPr>
      </p:pic>
    </p:spTree>
    <p:extLst>
      <p:ext uri="{BB962C8B-B14F-4D97-AF65-F5344CB8AC3E}">
        <p14:creationId xmlns:p14="http://schemas.microsoft.com/office/powerpoint/2010/main" val="376933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20A718F4-EB92-3A96-C7D0-7D7186AA0563}"/>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85F6F82-3B12-8E56-5B2D-72F92C6C740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96642FBC-3005-8A6E-83A4-35CE68BF589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E72C2A08-3BB8-EC10-82C9-73983D27E0D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97133A53-1962-E874-253F-239004D675C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BEA14FE6-AF75-D08E-E683-3371514A9D1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0E399735-8EED-56EF-B43A-B60E0095CC77}"/>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374CEE79-822F-D319-B3FB-A8E2016C457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782888EC-A0B4-9DAF-C0B7-9026F1D6AD3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23F0ADD9-07DF-AE87-B083-610D3CC82E9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46F14ED2-892C-F268-230D-1C570EE8E3A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B6ECB585-AE53-CD0D-1BCE-2BFD1160C8FD}"/>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73A01992-5132-919F-4AC5-3050763ED178}"/>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341A094F-1EF6-4349-EEBB-7C96FDF3198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475003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B6AABD-327F-C6E9-95C0-A5CEDD2773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944F4EC-273F-B855-55EC-5D1EBC73A5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a:extLst>
              <a:ext uri="{FF2B5EF4-FFF2-40B4-BE49-F238E27FC236}">
                <a16:creationId xmlns:a16="http://schemas.microsoft.com/office/drawing/2014/main" id="{B39AC998-68A1-1457-02E8-8D305FFA4863}"/>
              </a:ext>
            </a:extLst>
          </p:cNvPr>
          <p:cNvSpPr>
            <a:spLocks noGrp="1"/>
          </p:cNvSpPr>
          <p:nvPr>
            <p:ph type="ftr" sz="quarter" idx="3"/>
          </p:nvPr>
        </p:nvSpPr>
        <p:spPr>
          <a:xfrm>
            <a:off x="6510528" y="6356350"/>
            <a:ext cx="4565303" cy="369332"/>
          </a:xfrm>
          <a:prstGeom prst="rect">
            <a:avLst/>
          </a:prstGeom>
        </p:spPr>
        <p:txBody>
          <a:bodyPr vert="horz" lIns="91440" tIns="45720" rIns="91440" bIns="45720" rtlCol="0" anchor="ctr"/>
          <a:lstStyle>
            <a:lvl1pPr algn="ctr">
              <a:defRPr sz="1200">
                <a:solidFill>
                  <a:schemeClr val="tx1"/>
                </a:solidFill>
              </a:defRPr>
            </a:lvl1pPr>
          </a:lstStyle>
          <a:p>
            <a:endParaRPr lang="en-CA"/>
          </a:p>
        </p:txBody>
      </p:sp>
    </p:spTree>
    <p:extLst>
      <p:ext uri="{BB962C8B-B14F-4D97-AF65-F5344CB8AC3E}">
        <p14:creationId xmlns:p14="http://schemas.microsoft.com/office/powerpoint/2010/main" val="3375047552"/>
      </p:ext>
    </p:extLst>
  </p:cSld>
  <p:clrMap bg1="lt1" tx1="dk1" bg2="lt2" tx2="dk2" accent1="accent1" accent2="accent2" accent3="accent3" accent4="accent4" accent5="accent5" accent6="accent6" hlink="hlink" folHlink="folHlink"/>
  <p:sldLayoutIdLst>
    <p:sldLayoutId id="2147483689" r:id="rId1"/>
    <p:sldLayoutId id="2147483708" r:id="rId2"/>
    <p:sldLayoutId id="2147483714" r:id="rId3"/>
    <p:sldLayoutId id="2147483715" r:id="rId4"/>
    <p:sldLayoutId id="2147483706" r:id="rId5"/>
    <p:sldLayoutId id="2147483711" r:id="rId6"/>
    <p:sldLayoutId id="2147483716" r:id="rId7"/>
    <p:sldLayoutId id="2147483719" r:id="rId8"/>
    <p:sldLayoutId id="2147483717" r:id="rId9"/>
    <p:sldLayoutId id="2147483720" r:id="rId10"/>
    <p:sldLayoutId id="2147483724" r:id="rId11"/>
    <p:sldLayoutId id="2147483725" r:id="rId12"/>
    <p:sldLayoutId id="2147483726" r:id="rId13"/>
    <p:sldLayoutId id="2147483707" r:id="rId14"/>
    <p:sldLayoutId id="2147483727" r:id="rId15"/>
    <p:sldLayoutId id="2147483728" r:id="rId16"/>
    <p:sldLayoutId id="2147483729" r:id="rId17"/>
    <p:sldLayoutId id="2147483709" r:id="rId18"/>
    <p:sldLayoutId id="2147483731" r:id="rId19"/>
    <p:sldLayoutId id="2147483732" r:id="rId20"/>
    <p:sldLayoutId id="2147483733" r:id="rId21"/>
    <p:sldLayoutId id="2147483734" r:id="rId22"/>
    <p:sldLayoutId id="2147483735" r:id="rId2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94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84992-28F9-5A80-DCA1-77A809C61FB5}"/>
              </a:ext>
            </a:extLst>
          </p:cNvPr>
          <p:cNvSpPr>
            <a:spLocks noGrp="1"/>
          </p:cNvSpPr>
          <p:nvPr>
            <p:ph type="title"/>
          </p:nvPr>
        </p:nvSpPr>
        <p:spPr/>
        <p:txBody>
          <a:bodyPr/>
          <a:lstStyle/>
          <a:p>
            <a:r>
              <a:rPr lang="en-US" dirty="0"/>
              <a:t>Storing the Data in Colleague</a:t>
            </a:r>
          </a:p>
        </p:txBody>
      </p:sp>
      <p:pic>
        <p:nvPicPr>
          <p:cNvPr id="3074" name="Picture 2" descr="Downloading data - Free computer icons">
            <a:extLst>
              <a:ext uri="{FF2B5EF4-FFF2-40B4-BE49-F238E27FC236}">
                <a16:creationId xmlns:a16="http://schemas.microsoft.com/office/drawing/2014/main" id="{610EFDAC-68EA-56EB-A6B6-C66A99B31C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711040"/>
            <a:ext cx="4876800"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8797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B1966-02D9-4CFD-E2C4-C385232218EC}"/>
              </a:ext>
            </a:extLst>
          </p:cNvPr>
          <p:cNvSpPr>
            <a:spLocks noGrp="1"/>
          </p:cNvSpPr>
          <p:nvPr>
            <p:ph type="title"/>
          </p:nvPr>
        </p:nvSpPr>
        <p:spPr/>
        <p:txBody>
          <a:bodyPr/>
          <a:lstStyle/>
          <a:p>
            <a:r>
              <a:rPr lang="en-US" dirty="0"/>
              <a:t>From Custom to Delivered</a:t>
            </a:r>
          </a:p>
        </p:txBody>
      </p:sp>
      <p:pic>
        <p:nvPicPr>
          <p:cNvPr id="4" name="Picture 3">
            <a:extLst>
              <a:ext uri="{FF2B5EF4-FFF2-40B4-BE49-F238E27FC236}">
                <a16:creationId xmlns:a16="http://schemas.microsoft.com/office/drawing/2014/main" id="{911855D4-71BB-CE96-85CF-020E9D149234}"/>
              </a:ext>
            </a:extLst>
          </p:cNvPr>
          <p:cNvPicPr>
            <a:picLocks noChangeAspect="1"/>
          </p:cNvPicPr>
          <p:nvPr/>
        </p:nvPicPr>
        <p:blipFill>
          <a:blip r:embed="rId3"/>
          <a:stretch>
            <a:fillRect/>
          </a:stretch>
        </p:blipFill>
        <p:spPr>
          <a:xfrm>
            <a:off x="1715259" y="1711040"/>
            <a:ext cx="8761482" cy="3623518"/>
          </a:xfrm>
          <a:prstGeom prst="rect">
            <a:avLst/>
          </a:prstGeom>
        </p:spPr>
      </p:pic>
    </p:spTree>
    <p:extLst>
      <p:ext uri="{BB962C8B-B14F-4D97-AF65-F5344CB8AC3E}">
        <p14:creationId xmlns:p14="http://schemas.microsoft.com/office/powerpoint/2010/main" val="4228238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78796-E992-8E6E-76E9-4DBF7D2BA183}"/>
              </a:ext>
            </a:extLst>
          </p:cNvPr>
          <p:cNvSpPr>
            <a:spLocks noGrp="1"/>
          </p:cNvSpPr>
          <p:nvPr>
            <p:ph type="title"/>
          </p:nvPr>
        </p:nvSpPr>
        <p:spPr/>
        <p:txBody>
          <a:bodyPr/>
          <a:lstStyle/>
          <a:p>
            <a:r>
              <a:rPr lang="en-US" dirty="0"/>
              <a:t>Merging and Duplicates</a:t>
            </a:r>
          </a:p>
        </p:txBody>
      </p:sp>
      <p:pic>
        <p:nvPicPr>
          <p:cNvPr id="4" name="Picture 3">
            <a:extLst>
              <a:ext uri="{FF2B5EF4-FFF2-40B4-BE49-F238E27FC236}">
                <a16:creationId xmlns:a16="http://schemas.microsoft.com/office/drawing/2014/main" id="{2C8CC721-B443-8B4C-D79D-777EFCBD3FC1}"/>
              </a:ext>
            </a:extLst>
          </p:cNvPr>
          <p:cNvPicPr>
            <a:picLocks noChangeAspect="1"/>
          </p:cNvPicPr>
          <p:nvPr/>
        </p:nvPicPr>
        <p:blipFill>
          <a:blip r:embed="rId3"/>
          <a:stretch>
            <a:fillRect/>
          </a:stretch>
        </p:blipFill>
        <p:spPr>
          <a:xfrm>
            <a:off x="1505086" y="1711040"/>
            <a:ext cx="9181828" cy="3738941"/>
          </a:xfrm>
          <a:prstGeom prst="rect">
            <a:avLst/>
          </a:prstGeom>
        </p:spPr>
      </p:pic>
    </p:spTree>
    <p:extLst>
      <p:ext uri="{BB962C8B-B14F-4D97-AF65-F5344CB8AC3E}">
        <p14:creationId xmlns:p14="http://schemas.microsoft.com/office/powerpoint/2010/main" val="3880371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37D29-6B4A-DF95-0B01-FBF7BAFB8B95}"/>
              </a:ext>
            </a:extLst>
          </p:cNvPr>
          <p:cNvSpPr>
            <a:spLocks noGrp="1"/>
          </p:cNvSpPr>
          <p:nvPr>
            <p:ph type="title"/>
          </p:nvPr>
        </p:nvSpPr>
        <p:spPr/>
        <p:txBody>
          <a:bodyPr/>
          <a:lstStyle/>
          <a:p>
            <a:r>
              <a:rPr lang="en-US" dirty="0"/>
              <a:t>Where Grade Data Lives</a:t>
            </a:r>
          </a:p>
        </p:txBody>
      </p:sp>
      <p:pic>
        <p:nvPicPr>
          <p:cNvPr id="4" name="Picture 3">
            <a:extLst>
              <a:ext uri="{FF2B5EF4-FFF2-40B4-BE49-F238E27FC236}">
                <a16:creationId xmlns:a16="http://schemas.microsoft.com/office/drawing/2014/main" id="{D2802C75-CDA6-A8AA-04EA-FF20EB5E658E}"/>
              </a:ext>
            </a:extLst>
          </p:cNvPr>
          <p:cNvPicPr>
            <a:picLocks noChangeAspect="1"/>
          </p:cNvPicPr>
          <p:nvPr/>
        </p:nvPicPr>
        <p:blipFill>
          <a:blip r:embed="rId3"/>
          <a:stretch>
            <a:fillRect/>
          </a:stretch>
        </p:blipFill>
        <p:spPr>
          <a:xfrm>
            <a:off x="1150501" y="1711040"/>
            <a:ext cx="9890998" cy="2653683"/>
          </a:xfrm>
          <a:prstGeom prst="rect">
            <a:avLst/>
          </a:prstGeom>
        </p:spPr>
      </p:pic>
    </p:spTree>
    <p:extLst>
      <p:ext uri="{BB962C8B-B14F-4D97-AF65-F5344CB8AC3E}">
        <p14:creationId xmlns:p14="http://schemas.microsoft.com/office/powerpoint/2010/main" val="1385738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FACB2-5B26-344A-70B0-8BEF35DE5145}"/>
              </a:ext>
            </a:extLst>
          </p:cNvPr>
          <p:cNvSpPr>
            <a:spLocks noGrp="1"/>
          </p:cNvSpPr>
          <p:nvPr>
            <p:ph type="title"/>
          </p:nvPr>
        </p:nvSpPr>
        <p:spPr/>
        <p:txBody>
          <a:bodyPr/>
          <a:lstStyle/>
          <a:p>
            <a:r>
              <a:rPr lang="en-US" dirty="0"/>
              <a:t>Required Courses</a:t>
            </a:r>
          </a:p>
        </p:txBody>
      </p:sp>
      <p:pic>
        <p:nvPicPr>
          <p:cNvPr id="4" name="Picture 3">
            <a:extLst>
              <a:ext uri="{FF2B5EF4-FFF2-40B4-BE49-F238E27FC236}">
                <a16:creationId xmlns:a16="http://schemas.microsoft.com/office/drawing/2014/main" id="{0369AFA5-E3D1-A9AA-3127-CA8FFA8031C5}"/>
              </a:ext>
            </a:extLst>
          </p:cNvPr>
          <p:cNvPicPr>
            <a:picLocks noChangeAspect="1"/>
          </p:cNvPicPr>
          <p:nvPr/>
        </p:nvPicPr>
        <p:blipFill>
          <a:blip r:embed="rId3"/>
          <a:stretch>
            <a:fillRect/>
          </a:stretch>
        </p:blipFill>
        <p:spPr>
          <a:xfrm>
            <a:off x="3841115" y="1711040"/>
            <a:ext cx="4509770" cy="4322880"/>
          </a:xfrm>
          <a:prstGeom prst="rect">
            <a:avLst/>
          </a:prstGeom>
        </p:spPr>
      </p:pic>
    </p:spTree>
    <p:extLst>
      <p:ext uri="{BB962C8B-B14F-4D97-AF65-F5344CB8AC3E}">
        <p14:creationId xmlns:p14="http://schemas.microsoft.com/office/powerpoint/2010/main" val="1776434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7FAA2-CB11-0508-B42D-DBD87BEFF215}"/>
              </a:ext>
            </a:extLst>
          </p:cNvPr>
          <p:cNvSpPr>
            <a:spLocks noGrp="1"/>
          </p:cNvSpPr>
          <p:nvPr>
            <p:ph type="title"/>
          </p:nvPr>
        </p:nvSpPr>
        <p:spPr>
          <a:xfrm>
            <a:off x="452155" y="385478"/>
            <a:ext cx="11279770" cy="960244"/>
          </a:xfrm>
        </p:spPr>
        <p:txBody>
          <a:bodyPr/>
          <a:lstStyle/>
          <a:p>
            <a:r>
              <a:rPr lang="en-US" dirty="0"/>
              <a:t>AETR - Feeding into METR and ADAI</a:t>
            </a:r>
          </a:p>
        </p:txBody>
      </p:sp>
      <p:pic>
        <p:nvPicPr>
          <p:cNvPr id="4" name="Picture 3">
            <a:extLst>
              <a:ext uri="{FF2B5EF4-FFF2-40B4-BE49-F238E27FC236}">
                <a16:creationId xmlns:a16="http://schemas.microsoft.com/office/drawing/2014/main" id="{616F3589-9E4D-FF8D-9671-9AC7EE6A9913}"/>
              </a:ext>
            </a:extLst>
          </p:cNvPr>
          <p:cNvPicPr>
            <a:picLocks noChangeAspect="1"/>
          </p:cNvPicPr>
          <p:nvPr/>
        </p:nvPicPr>
        <p:blipFill>
          <a:blip r:embed="rId3"/>
          <a:stretch>
            <a:fillRect/>
          </a:stretch>
        </p:blipFill>
        <p:spPr>
          <a:xfrm>
            <a:off x="2528385" y="1345722"/>
            <a:ext cx="7127309" cy="4951844"/>
          </a:xfrm>
          <a:prstGeom prst="rect">
            <a:avLst/>
          </a:prstGeom>
        </p:spPr>
      </p:pic>
    </p:spTree>
    <p:extLst>
      <p:ext uri="{BB962C8B-B14F-4D97-AF65-F5344CB8AC3E}">
        <p14:creationId xmlns:p14="http://schemas.microsoft.com/office/powerpoint/2010/main" val="3671417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D5668-CD30-0A77-6275-6BB276165F9A}"/>
              </a:ext>
            </a:extLst>
          </p:cNvPr>
          <p:cNvSpPr>
            <a:spLocks noGrp="1"/>
          </p:cNvSpPr>
          <p:nvPr>
            <p:ph type="title"/>
          </p:nvPr>
        </p:nvSpPr>
        <p:spPr>
          <a:xfrm>
            <a:off x="452155" y="385478"/>
            <a:ext cx="11003724" cy="718704"/>
          </a:xfrm>
        </p:spPr>
        <p:txBody>
          <a:bodyPr/>
          <a:lstStyle/>
          <a:p>
            <a:r>
              <a:rPr lang="en-US" dirty="0"/>
              <a:t>Marking the Required Courses</a:t>
            </a:r>
          </a:p>
        </p:txBody>
      </p:sp>
      <p:pic>
        <p:nvPicPr>
          <p:cNvPr id="4" name="Picture 3">
            <a:extLst>
              <a:ext uri="{FF2B5EF4-FFF2-40B4-BE49-F238E27FC236}">
                <a16:creationId xmlns:a16="http://schemas.microsoft.com/office/drawing/2014/main" id="{351F3DA6-4BC6-D8D3-3782-71042F07EF67}"/>
              </a:ext>
            </a:extLst>
          </p:cNvPr>
          <p:cNvPicPr>
            <a:picLocks noChangeAspect="1"/>
          </p:cNvPicPr>
          <p:nvPr/>
        </p:nvPicPr>
        <p:blipFill>
          <a:blip r:embed="rId3"/>
          <a:stretch>
            <a:fillRect/>
          </a:stretch>
        </p:blipFill>
        <p:spPr>
          <a:xfrm>
            <a:off x="2180250" y="1104182"/>
            <a:ext cx="7831500" cy="5681185"/>
          </a:xfrm>
          <a:prstGeom prst="rect">
            <a:avLst/>
          </a:prstGeom>
        </p:spPr>
      </p:pic>
    </p:spTree>
    <p:extLst>
      <p:ext uri="{BB962C8B-B14F-4D97-AF65-F5344CB8AC3E}">
        <p14:creationId xmlns:p14="http://schemas.microsoft.com/office/powerpoint/2010/main" val="942783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8A76C-ED0F-60A4-CC52-E387975E1DB8}"/>
              </a:ext>
            </a:extLst>
          </p:cNvPr>
          <p:cNvSpPr>
            <a:spLocks noGrp="1"/>
          </p:cNvSpPr>
          <p:nvPr>
            <p:ph type="title"/>
          </p:nvPr>
        </p:nvSpPr>
        <p:spPr>
          <a:xfrm>
            <a:off x="452155" y="385477"/>
            <a:ext cx="11297022" cy="1325563"/>
          </a:xfrm>
        </p:spPr>
        <p:txBody>
          <a:bodyPr/>
          <a:lstStyle/>
          <a:p>
            <a:r>
              <a:rPr lang="en-US" dirty="0"/>
              <a:t>Finding the Best Grouping of Courses</a:t>
            </a:r>
          </a:p>
        </p:txBody>
      </p:sp>
      <p:pic>
        <p:nvPicPr>
          <p:cNvPr id="4" name="Picture 3">
            <a:extLst>
              <a:ext uri="{FF2B5EF4-FFF2-40B4-BE49-F238E27FC236}">
                <a16:creationId xmlns:a16="http://schemas.microsoft.com/office/drawing/2014/main" id="{56323746-355F-5A30-434B-A41E616B52EE}"/>
              </a:ext>
            </a:extLst>
          </p:cNvPr>
          <p:cNvPicPr>
            <a:picLocks noChangeAspect="1"/>
          </p:cNvPicPr>
          <p:nvPr/>
        </p:nvPicPr>
        <p:blipFill>
          <a:blip r:embed="rId3"/>
          <a:stretch>
            <a:fillRect/>
          </a:stretch>
        </p:blipFill>
        <p:spPr>
          <a:xfrm>
            <a:off x="3092295" y="1580839"/>
            <a:ext cx="6007409" cy="5054860"/>
          </a:xfrm>
          <a:prstGeom prst="rect">
            <a:avLst/>
          </a:prstGeom>
        </p:spPr>
      </p:pic>
    </p:spTree>
    <p:extLst>
      <p:ext uri="{BB962C8B-B14F-4D97-AF65-F5344CB8AC3E}">
        <p14:creationId xmlns:p14="http://schemas.microsoft.com/office/powerpoint/2010/main" val="14573218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9CE10-E6CC-11EC-CD19-EE4DB7E02EC9}"/>
              </a:ext>
            </a:extLst>
          </p:cNvPr>
          <p:cNvSpPr>
            <a:spLocks noGrp="1"/>
          </p:cNvSpPr>
          <p:nvPr>
            <p:ph type="title"/>
          </p:nvPr>
        </p:nvSpPr>
        <p:spPr>
          <a:xfrm>
            <a:off x="452155" y="385478"/>
            <a:ext cx="11297022" cy="666946"/>
          </a:xfrm>
        </p:spPr>
        <p:txBody>
          <a:bodyPr>
            <a:normAutofit fontScale="90000"/>
          </a:bodyPr>
          <a:lstStyle/>
          <a:p>
            <a:r>
              <a:rPr lang="en-US" dirty="0"/>
              <a:t>The METR Results and GPA’s</a:t>
            </a:r>
          </a:p>
        </p:txBody>
      </p:sp>
      <p:pic>
        <p:nvPicPr>
          <p:cNvPr id="4" name="Picture 3">
            <a:extLst>
              <a:ext uri="{FF2B5EF4-FFF2-40B4-BE49-F238E27FC236}">
                <a16:creationId xmlns:a16="http://schemas.microsoft.com/office/drawing/2014/main" id="{3AB42B92-19C4-AC3F-A53D-3F84B289E693}"/>
              </a:ext>
            </a:extLst>
          </p:cNvPr>
          <p:cNvPicPr>
            <a:picLocks noChangeAspect="1"/>
          </p:cNvPicPr>
          <p:nvPr/>
        </p:nvPicPr>
        <p:blipFill>
          <a:blip r:embed="rId3"/>
          <a:stretch>
            <a:fillRect/>
          </a:stretch>
        </p:blipFill>
        <p:spPr>
          <a:xfrm>
            <a:off x="2326000" y="1052424"/>
            <a:ext cx="7540000" cy="5362846"/>
          </a:xfrm>
          <a:prstGeom prst="rect">
            <a:avLst/>
          </a:prstGeom>
        </p:spPr>
      </p:pic>
    </p:spTree>
    <p:extLst>
      <p:ext uri="{BB962C8B-B14F-4D97-AF65-F5344CB8AC3E}">
        <p14:creationId xmlns:p14="http://schemas.microsoft.com/office/powerpoint/2010/main" val="316076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DA023-3962-2F20-C8AA-E409A27A99E8}"/>
              </a:ext>
            </a:extLst>
          </p:cNvPr>
          <p:cNvSpPr>
            <a:spLocks noGrp="1"/>
          </p:cNvSpPr>
          <p:nvPr>
            <p:ph type="title"/>
          </p:nvPr>
        </p:nvSpPr>
        <p:spPr/>
        <p:txBody>
          <a:bodyPr/>
          <a:lstStyle/>
          <a:p>
            <a:r>
              <a:rPr lang="en-US" dirty="0"/>
              <a:t>ADMR</a:t>
            </a:r>
          </a:p>
        </p:txBody>
      </p:sp>
      <p:pic>
        <p:nvPicPr>
          <p:cNvPr id="4" name="Picture 3">
            <a:extLst>
              <a:ext uri="{FF2B5EF4-FFF2-40B4-BE49-F238E27FC236}">
                <a16:creationId xmlns:a16="http://schemas.microsoft.com/office/drawing/2014/main" id="{1C5390E4-24D5-F4BA-B547-1B0118E324EA}"/>
              </a:ext>
            </a:extLst>
          </p:cNvPr>
          <p:cNvPicPr>
            <a:picLocks noChangeAspect="1"/>
          </p:cNvPicPr>
          <p:nvPr/>
        </p:nvPicPr>
        <p:blipFill>
          <a:blip r:embed="rId3"/>
          <a:stretch>
            <a:fillRect/>
          </a:stretch>
        </p:blipFill>
        <p:spPr>
          <a:xfrm>
            <a:off x="1764165" y="1711040"/>
            <a:ext cx="8663669" cy="3137005"/>
          </a:xfrm>
          <a:prstGeom prst="rect">
            <a:avLst/>
          </a:prstGeom>
        </p:spPr>
      </p:pic>
    </p:spTree>
    <p:extLst>
      <p:ext uri="{BB962C8B-B14F-4D97-AF65-F5344CB8AC3E}">
        <p14:creationId xmlns:p14="http://schemas.microsoft.com/office/powerpoint/2010/main" val="169371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C8EC-F13D-55B7-6A81-01BB1EA314E2}"/>
              </a:ext>
            </a:extLst>
          </p:cNvPr>
          <p:cNvSpPr>
            <a:spLocks noGrp="1"/>
          </p:cNvSpPr>
          <p:nvPr>
            <p:ph type="title"/>
          </p:nvPr>
        </p:nvSpPr>
        <p:spPr/>
        <p:txBody>
          <a:bodyPr/>
          <a:lstStyle/>
          <a:p>
            <a:pPr algn="l"/>
            <a:r>
              <a:rPr lang="en-US" dirty="0"/>
              <a:t>Land Acknowledgment</a:t>
            </a:r>
            <a:endParaRPr lang="en-CA" dirty="0"/>
          </a:p>
        </p:txBody>
      </p:sp>
      <p:sp>
        <p:nvSpPr>
          <p:cNvPr id="3" name="TextBox 2">
            <a:extLst>
              <a:ext uri="{FF2B5EF4-FFF2-40B4-BE49-F238E27FC236}">
                <a16:creationId xmlns:a16="http://schemas.microsoft.com/office/drawing/2014/main" id="{830FCA6B-75AF-DAFD-39DD-7A9A3355951B}"/>
              </a:ext>
            </a:extLst>
          </p:cNvPr>
          <p:cNvSpPr txBox="1"/>
          <p:nvPr/>
        </p:nvSpPr>
        <p:spPr>
          <a:xfrm>
            <a:off x="452155" y="1925054"/>
            <a:ext cx="10836441" cy="2031325"/>
          </a:xfrm>
          <a:prstGeom prst="rect">
            <a:avLst/>
          </a:prstGeom>
          <a:noFill/>
        </p:spPr>
        <p:txBody>
          <a:bodyPr wrap="square" rtlCol="0">
            <a:spAutoFit/>
          </a:bodyPr>
          <a:lstStyle/>
          <a:p>
            <a:r>
              <a:rPr lang="en-US" dirty="0"/>
              <a:t>The Ottawa area rests on the traditional, unceded lands of the Algonquin </a:t>
            </a:r>
            <a:r>
              <a:rPr lang="en-US" dirty="0" err="1"/>
              <a:t>Anishinabeg</a:t>
            </a:r>
            <a:r>
              <a:rPr lang="en-US" dirty="0"/>
              <a:t>, who have lived, travelled, and cared for these territories for thousands of years. We recognize the Algonquin people as the original stewards of this land and honour their deep, ongoing connection to it. We also acknowledge all Indigenous peoples from many nations who make Ottawa their home today. With respect, we recognize the traditional knowledge holders, both elders and youth, and we pay tribute to the strength and leadership of Indigenous communities—past, present, and future.</a:t>
            </a:r>
          </a:p>
          <a:p>
            <a:endParaRPr lang="en-CA" dirty="0"/>
          </a:p>
        </p:txBody>
      </p:sp>
      <p:sp>
        <p:nvSpPr>
          <p:cNvPr id="4" name="TextBox 3">
            <a:extLst>
              <a:ext uri="{FF2B5EF4-FFF2-40B4-BE49-F238E27FC236}">
                <a16:creationId xmlns:a16="http://schemas.microsoft.com/office/drawing/2014/main" id="{D3E93E97-D14E-CB4D-EC5F-A1AD72433999}"/>
              </a:ext>
            </a:extLst>
          </p:cNvPr>
          <p:cNvSpPr txBox="1"/>
          <p:nvPr/>
        </p:nvSpPr>
        <p:spPr>
          <a:xfrm>
            <a:off x="1095339" y="1944785"/>
            <a:ext cx="8639768" cy="19112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5" name="TextBox 4">
            <a:extLst>
              <a:ext uri="{FF2B5EF4-FFF2-40B4-BE49-F238E27FC236}">
                <a16:creationId xmlns:a16="http://schemas.microsoft.com/office/drawing/2014/main" id="{A8F809CF-6922-59B0-D25B-D142F604C689}"/>
              </a:ext>
            </a:extLst>
          </p:cNvPr>
          <p:cNvSpPr txBox="1"/>
          <p:nvPr/>
        </p:nvSpPr>
        <p:spPr>
          <a:xfrm>
            <a:off x="1464177" y="1922432"/>
            <a:ext cx="5655527" cy="14418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2278643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679D7-2DAA-7D38-C0D9-67FF828F9A52}"/>
              </a:ext>
            </a:extLst>
          </p:cNvPr>
          <p:cNvSpPr>
            <a:spLocks noGrp="1"/>
          </p:cNvSpPr>
          <p:nvPr>
            <p:ph type="title"/>
          </p:nvPr>
        </p:nvSpPr>
        <p:spPr>
          <a:xfrm>
            <a:off x="452155" y="385477"/>
            <a:ext cx="10348117" cy="822221"/>
          </a:xfrm>
        </p:spPr>
        <p:txBody>
          <a:bodyPr/>
          <a:lstStyle/>
          <a:p>
            <a:r>
              <a:rPr lang="en-US" dirty="0"/>
              <a:t>BADM</a:t>
            </a:r>
          </a:p>
        </p:txBody>
      </p:sp>
      <p:pic>
        <p:nvPicPr>
          <p:cNvPr id="4" name="Picture 3">
            <a:extLst>
              <a:ext uri="{FF2B5EF4-FFF2-40B4-BE49-F238E27FC236}">
                <a16:creationId xmlns:a16="http://schemas.microsoft.com/office/drawing/2014/main" id="{4F97E11C-8919-8F81-AB16-AAFA7E8B293A}"/>
              </a:ext>
            </a:extLst>
          </p:cNvPr>
          <p:cNvPicPr>
            <a:picLocks noChangeAspect="1"/>
          </p:cNvPicPr>
          <p:nvPr/>
        </p:nvPicPr>
        <p:blipFill>
          <a:blip r:embed="rId3"/>
          <a:stretch>
            <a:fillRect/>
          </a:stretch>
        </p:blipFill>
        <p:spPr>
          <a:xfrm>
            <a:off x="2421487" y="1207698"/>
            <a:ext cx="7349026" cy="5113730"/>
          </a:xfrm>
          <a:prstGeom prst="rect">
            <a:avLst/>
          </a:prstGeom>
        </p:spPr>
      </p:pic>
    </p:spTree>
    <p:extLst>
      <p:ext uri="{BB962C8B-B14F-4D97-AF65-F5344CB8AC3E}">
        <p14:creationId xmlns:p14="http://schemas.microsoft.com/office/powerpoint/2010/main" val="7339967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66997-005A-5255-D708-53CDEB56EF52}"/>
              </a:ext>
            </a:extLst>
          </p:cNvPr>
          <p:cNvSpPr>
            <a:spLocks noGrp="1"/>
          </p:cNvSpPr>
          <p:nvPr>
            <p:ph type="title"/>
          </p:nvPr>
        </p:nvSpPr>
        <p:spPr/>
        <p:txBody>
          <a:bodyPr/>
          <a:lstStyle/>
          <a:p>
            <a:r>
              <a:rPr lang="en-US" dirty="0"/>
              <a:t>XAPC</a:t>
            </a:r>
          </a:p>
        </p:txBody>
      </p:sp>
      <p:pic>
        <p:nvPicPr>
          <p:cNvPr id="4" name="Picture 3">
            <a:extLst>
              <a:ext uri="{FF2B5EF4-FFF2-40B4-BE49-F238E27FC236}">
                <a16:creationId xmlns:a16="http://schemas.microsoft.com/office/drawing/2014/main" id="{A075E7A8-9F96-DEEB-ED48-9A4EA52C1A79}"/>
              </a:ext>
            </a:extLst>
          </p:cNvPr>
          <p:cNvPicPr>
            <a:picLocks noChangeAspect="1"/>
          </p:cNvPicPr>
          <p:nvPr/>
        </p:nvPicPr>
        <p:blipFill>
          <a:blip r:embed="rId3"/>
          <a:stretch>
            <a:fillRect/>
          </a:stretch>
        </p:blipFill>
        <p:spPr>
          <a:xfrm>
            <a:off x="1053004" y="1711040"/>
            <a:ext cx="10085991" cy="3007729"/>
          </a:xfrm>
          <a:prstGeom prst="rect">
            <a:avLst/>
          </a:prstGeom>
        </p:spPr>
      </p:pic>
    </p:spTree>
    <p:extLst>
      <p:ext uri="{BB962C8B-B14F-4D97-AF65-F5344CB8AC3E}">
        <p14:creationId xmlns:p14="http://schemas.microsoft.com/office/powerpoint/2010/main" val="1444098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8054FC-C8B8-B785-E84F-A0C5DFEACF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88B025-D9FB-F8B5-E7F9-E8F4D7A70BCB}"/>
              </a:ext>
            </a:extLst>
          </p:cNvPr>
          <p:cNvSpPr>
            <a:spLocks noGrp="1"/>
          </p:cNvSpPr>
          <p:nvPr>
            <p:ph type="title"/>
          </p:nvPr>
        </p:nvSpPr>
        <p:spPr>
          <a:xfrm>
            <a:off x="452155" y="385477"/>
            <a:ext cx="10348117" cy="822221"/>
          </a:xfrm>
        </p:spPr>
        <p:txBody>
          <a:bodyPr/>
          <a:lstStyle/>
          <a:p>
            <a:r>
              <a:rPr lang="en-US" dirty="0"/>
              <a:t>BADM but with Offers</a:t>
            </a:r>
          </a:p>
        </p:txBody>
      </p:sp>
      <p:pic>
        <p:nvPicPr>
          <p:cNvPr id="4" name="Picture 3">
            <a:extLst>
              <a:ext uri="{FF2B5EF4-FFF2-40B4-BE49-F238E27FC236}">
                <a16:creationId xmlns:a16="http://schemas.microsoft.com/office/drawing/2014/main" id="{DB614940-78B7-0575-38BA-3071420B3192}"/>
              </a:ext>
            </a:extLst>
          </p:cNvPr>
          <p:cNvPicPr>
            <a:picLocks noChangeAspect="1"/>
          </p:cNvPicPr>
          <p:nvPr/>
        </p:nvPicPr>
        <p:blipFill>
          <a:blip r:embed="rId3"/>
          <a:stretch>
            <a:fillRect/>
          </a:stretch>
        </p:blipFill>
        <p:spPr>
          <a:xfrm>
            <a:off x="2421487" y="1207698"/>
            <a:ext cx="7349026" cy="5113730"/>
          </a:xfrm>
          <a:prstGeom prst="rect">
            <a:avLst/>
          </a:prstGeom>
        </p:spPr>
      </p:pic>
    </p:spTree>
    <p:extLst>
      <p:ext uri="{BB962C8B-B14F-4D97-AF65-F5344CB8AC3E}">
        <p14:creationId xmlns:p14="http://schemas.microsoft.com/office/powerpoint/2010/main" val="30939755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1CD55-17DA-6E87-4375-8C7FB6FDCBFE}"/>
              </a:ext>
            </a:extLst>
          </p:cNvPr>
          <p:cNvSpPr>
            <a:spLocks noGrp="1"/>
          </p:cNvSpPr>
          <p:nvPr>
            <p:ph type="title"/>
          </p:nvPr>
        </p:nvSpPr>
        <p:spPr/>
        <p:txBody>
          <a:bodyPr/>
          <a:lstStyle/>
          <a:p>
            <a:r>
              <a:rPr lang="en-US" dirty="0"/>
              <a:t>ATRK</a:t>
            </a:r>
          </a:p>
        </p:txBody>
      </p:sp>
      <p:pic>
        <p:nvPicPr>
          <p:cNvPr id="6" name="Picture 5">
            <a:extLst>
              <a:ext uri="{FF2B5EF4-FFF2-40B4-BE49-F238E27FC236}">
                <a16:creationId xmlns:a16="http://schemas.microsoft.com/office/drawing/2014/main" id="{D60F095E-C0A2-FCFC-F9A6-1E1258A9C337}"/>
              </a:ext>
            </a:extLst>
          </p:cNvPr>
          <p:cNvPicPr>
            <a:picLocks noChangeAspect="1"/>
          </p:cNvPicPr>
          <p:nvPr/>
        </p:nvPicPr>
        <p:blipFill>
          <a:blip r:embed="rId3"/>
          <a:stretch>
            <a:fillRect/>
          </a:stretch>
        </p:blipFill>
        <p:spPr>
          <a:xfrm>
            <a:off x="830625" y="1711040"/>
            <a:ext cx="10530749" cy="2657814"/>
          </a:xfrm>
          <a:prstGeom prst="rect">
            <a:avLst/>
          </a:prstGeom>
        </p:spPr>
      </p:pic>
    </p:spTree>
    <p:extLst>
      <p:ext uri="{BB962C8B-B14F-4D97-AF65-F5344CB8AC3E}">
        <p14:creationId xmlns:p14="http://schemas.microsoft.com/office/powerpoint/2010/main" val="2946196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B6368-D98B-EF18-DE49-0F7C0C0540E3}"/>
              </a:ext>
            </a:extLst>
          </p:cNvPr>
          <p:cNvSpPr>
            <a:spLocks noGrp="1"/>
          </p:cNvSpPr>
          <p:nvPr>
            <p:ph type="title"/>
          </p:nvPr>
        </p:nvSpPr>
        <p:spPr/>
        <p:txBody>
          <a:bodyPr/>
          <a:lstStyle/>
          <a:p>
            <a:r>
              <a:rPr lang="en-US" dirty="0"/>
              <a:t>OUAC return</a:t>
            </a:r>
          </a:p>
        </p:txBody>
      </p:sp>
      <p:pic>
        <p:nvPicPr>
          <p:cNvPr id="4" name="Picture 3">
            <a:extLst>
              <a:ext uri="{FF2B5EF4-FFF2-40B4-BE49-F238E27FC236}">
                <a16:creationId xmlns:a16="http://schemas.microsoft.com/office/drawing/2014/main" id="{22825B12-3A95-96F2-F800-E2149FE96182}"/>
              </a:ext>
            </a:extLst>
          </p:cNvPr>
          <p:cNvPicPr>
            <a:picLocks noChangeAspect="1"/>
          </p:cNvPicPr>
          <p:nvPr/>
        </p:nvPicPr>
        <p:blipFill>
          <a:blip r:embed="rId3"/>
          <a:stretch>
            <a:fillRect/>
          </a:stretch>
        </p:blipFill>
        <p:spPr>
          <a:xfrm>
            <a:off x="1504405" y="1606537"/>
            <a:ext cx="9183189" cy="3158879"/>
          </a:xfrm>
          <a:prstGeom prst="rect">
            <a:avLst/>
          </a:prstGeom>
        </p:spPr>
      </p:pic>
    </p:spTree>
    <p:extLst>
      <p:ext uri="{BB962C8B-B14F-4D97-AF65-F5344CB8AC3E}">
        <p14:creationId xmlns:p14="http://schemas.microsoft.com/office/powerpoint/2010/main" val="4525883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A7558-2C93-B801-187E-6B60BE45BB2C}"/>
              </a:ext>
            </a:extLst>
          </p:cNvPr>
          <p:cNvSpPr>
            <a:spLocks noGrp="1"/>
          </p:cNvSpPr>
          <p:nvPr>
            <p:ph type="title"/>
          </p:nvPr>
        </p:nvSpPr>
        <p:spPr/>
        <p:txBody>
          <a:bodyPr/>
          <a:lstStyle/>
          <a:p>
            <a:r>
              <a:rPr lang="en-US" dirty="0"/>
              <a:t>Waiting for a Reply</a:t>
            </a:r>
          </a:p>
        </p:txBody>
      </p:sp>
      <p:pic>
        <p:nvPicPr>
          <p:cNvPr id="4" name="Picture 3">
            <a:extLst>
              <a:ext uri="{FF2B5EF4-FFF2-40B4-BE49-F238E27FC236}">
                <a16:creationId xmlns:a16="http://schemas.microsoft.com/office/drawing/2014/main" id="{E8177DE0-D2DA-1B22-CCA2-92AEFFB92CFB}"/>
              </a:ext>
            </a:extLst>
          </p:cNvPr>
          <p:cNvPicPr>
            <a:picLocks noChangeAspect="1"/>
          </p:cNvPicPr>
          <p:nvPr/>
        </p:nvPicPr>
        <p:blipFill>
          <a:blip r:embed="rId3"/>
          <a:stretch>
            <a:fillRect/>
          </a:stretch>
        </p:blipFill>
        <p:spPr>
          <a:xfrm>
            <a:off x="4107732" y="1711040"/>
            <a:ext cx="3976536" cy="4959793"/>
          </a:xfrm>
          <a:prstGeom prst="rect">
            <a:avLst/>
          </a:prstGeom>
        </p:spPr>
      </p:pic>
    </p:spTree>
    <p:extLst>
      <p:ext uri="{BB962C8B-B14F-4D97-AF65-F5344CB8AC3E}">
        <p14:creationId xmlns:p14="http://schemas.microsoft.com/office/powerpoint/2010/main" val="468377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2144B-312A-F578-DD50-10BFF712E10F}"/>
              </a:ext>
            </a:extLst>
          </p:cNvPr>
          <p:cNvSpPr>
            <a:spLocks noGrp="1"/>
          </p:cNvSpPr>
          <p:nvPr>
            <p:ph type="title"/>
          </p:nvPr>
        </p:nvSpPr>
        <p:spPr/>
        <p:txBody>
          <a:bodyPr/>
          <a:lstStyle/>
          <a:p>
            <a:r>
              <a:rPr lang="en-US" dirty="0"/>
              <a:t>Screen Appendix</a:t>
            </a:r>
          </a:p>
        </p:txBody>
      </p:sp>
      <p:sp>
        <p:nvSpPr>
          <p:cNvPr id="3" name="TextBox 2">
            <a:extLst>
              <a:ext uri="{FF2B5EF4-FFF2-40B4-BE49-F238E27FC236}">
                <a16:creationId xmlns:a16="http://schemas.microsoft.com/office/drawing/2014/main" id="{4F6A737C-BB3B-A4DF-D183-E1F3DAC6A81A}"/>
              </a:ext>
            </a:extLst>
          </p:cNvPr>
          <p:cNvSpPr txBox="1"/>
          <p:nvPr/>
        </p:nvSpPr>
        <p:spPr>
          <a:xfrm>
            <a:off x="655608" y="1932317"/>
            <a:ext cx="11024558" cy="2554545"/>
          </a:xfrm>
          <a:prstGeom prst="rect">
            <a:avLst/>
          </a:prstGeom>
          <a:noFill/>
        </p:spPr>
        <p:txBody>
          <a:bodyPr wrap="square" rtlCol="0">
            <a:spAutoFit/>
          </a:bodyPr>
          <a:lstStyle/>
          <a:p>
            <a:r>
              <a:rPr lang="en-US" sz="3200" dirty="0"/>
              <a:t>Importing OUAC Data – XOUAC,  STII,  ITCI</a:t>
            </a:r>
          </a:p>
          <a:p>
            <a:r>
              <a:rPr lang="en-US" sz="3200" dirty="0"/>
              <a:t>View/Edit Grade Data – EXTI,  XEXTS</a:t>
            </a:r>
          </a:p>
          <a:p>
            <a:r>
              <a:rPr lang="en-US" sz="3200" dirty="0"/>
              <a:t>Selecting Required Courses – AETR,  METR,  ADAI</a:t>
            </a:r>
          </a:p>
          <a:p>
            <a:r>
              <a:rPr lang="en-US" sz="3200" dirty="0"/>
              <a:t>Adding Application Statuses – ADMR,  BADM,  XAPC</a:t>
            </a:r>
          </a:p>
          <a:p>
            <a:r>
              <a:rPr lang="en-US" sz="3200" dirty="0"/>
              <a:t>Automatically Generating Docs/Emails - ATRK</a:t>
            </a:r>
          </a:p>
        </p:txBody>
      </p:sp>
    </p:spTree>
    <p:extLst>
      <p:ext uri="{BB962C8B-B14F-4D97-AF65-F5344CB8AC3E}">
        <p14:creationId xmlns:p14="http://schemas.microsoft.com/office/powerpoint/2010/main" val="3659049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3537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F873746-B6F0-E202-642F-E1BA99E7450D}"/>
              </a:ext>
            </a:extLst>
          </p:cNvPr>
          <p:cNvSpPr>
            <a:spLocks noGrp="1"/>
          </p:cNvSpPr>
          <p:nvPr>
            <p:ph type="title"/>
          </p:nvPr>
        </p:nvSpPr>
        <p:spPr/>
        <p:txBody>
          <a:bodyPr>
            <a:normAutofit fontScale="90000"/>
          </a:bodyPr>
          <a:lstStyle/>
          <a:p>
            <a:r>
              <a:rPr lang="en-US" b="1" dirty="0"/>
              <a:t>How we auto adjudicate offers in Colleague</a:t>
            </a:r>
            <a:br>
              <a:rPr lang="en-US" b="1" dirty="0"/>
            </a:br>
            <a:endParaRPr lang="en-US" dirty="0"/>
          </a:p>
        </p:txBody>
      </p:sp>
    </p:spTree>
    <p:extLst>
      <p:ext uri="{BB962C8B-B14F-4D97-AF65-F5344CB8AC3E}">
        <p14:creationId xmlns:p14="http://schemas.microsoft.com/office/powerpoint/2010/main" val="907646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7D124-86EF-6914-E094-1FA073874CD3}"/>
              </a:ext>
            </a:extLst>
          </p:cNvPr>
          <p:cNvSpPr>
            <a:spLocks noGrp="1"/>
          </p:cNvSpPr>
          <p:nvPr>
            <p:ph type="title"/>
          </p:nvPr>
        </p:nvSpPr>
        <p:spPr/>
        <p:txBody>
          <a:bodyPr/>
          <a:lstStyle/>
          <a:p>
            <a:r>
              <a:rPr lang="en-US" dirty="0"/>
              <a:t>Who am I?</a:t>
            </a:r>
          </a:p>
        </p:txBody>
      </p:sp>
      <p:pic>
        <p:nvPicPr>
          <p:cNvPr id="6" name="Picture 5" descr="A person with his arms crossed&#10;&#10;AI-generated content may be incorrect.">
            <a:extLst>
              <a:ext uri="{FF2B5EF4-FFF2-40B4-BE49-F238E27FC236}">
                <a16:creationId xmlns:a16="http://schemas.microsoft.com/office/drawing/2014/main" id="{4586ACDD-7AE6-D626-40BB-AA7FDFD5261F}"/>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7645"/>
                    </a14:imgEffect>
                    <a14:imgEffect>
                      <a14:saturation sat="120000"/>
                    </a14:imgEffect>
                  </a14:imgLayer>
                </a14:imgProps>
              </a:ext>
              <a:ext uri="{28A0092B-C50C-407E-A947-70E740481C1C}">
                <a14:useLocalDpi xmlns:a14="http://schemas.microsoft.com/office/drawing/2010/main" val="0"/>
              </a:ext>
            </a:extLst>
          </a:blip>
          <a:stretch>
            <a:fillRect/>
          </a:stretch>
        </p:blipFill>
        <p:spPr>
          <a:xfrm>
            <a:off x="3794635" y="1711040"/>
            <a:ext cx="4602729" cy="4602729"/>
          </a:xfrm>
          <a:prstGeom prst="rect">
            <a:avLst/>
          </a:prstGeom>
        </p:spPr>
      </p:pic>
    </p:spTree>
    <p:extLst>
      <p:ext uri="{BB962C8B-B14F-4D97-AF65-F5344CB8AC3E}">
        <p14:creationId xmlns:p14="http://schemas.microsoft.com/office/powerpoint/2010/main" val="1542722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C1033-97C4-5B07-6B68-D5D8E049EB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5FF145-EC09-12E2-4784-4161D58198D4}"/>
              </a:ext>
            </a:extLst>
          </p:cNvPr>
          <p:cNvSpPr>
            <a:spLocks noGrp="1"/>
          </p:cNvSpPr>
          <p:nvPr>
            <p:ph type="title"/>
          </p:nvPr>
        </p:nvSpPr>
        <p:spPr/>
        <p:txBody>
          <a:bodyPr/>
          <a:lstStyle/>
          <a:p>
            <a:r>
              <a:rPr lang="en-US" dirty="0"/>
              <a:t>Now the Why</a:t>
            </a:r>
          </a:p>
        </p:txBody>
      </p:sp>
      <p:pic>
        <p:nvPicPr>
          <p:cNvPr id="1026" name="Picture 2" descr="You can now play Stadia games on Xbox using the new Edge browser ...">
            <a:extLst>
              <a:ext uri="{FF2B5EF4-FFF2-40B4-BE49-F238E27FC236}">
                <a16:creationId xmlns:a16="http://schemas.microsoft.com/office/drawing/2014/main" id="{FFC968EA-4E61-51E0-BDDD-A7AD6A74B3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385477"/>
            <a:ext cx="89535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9674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1EA54-42D9-ACCB-2B17-4CFB6F556449}"/>
              </a:ext>
            </a:extLst>
          </p:cNvPr>
          <p:cNvSpPr>
            <a:spLocks noGrp="1"/>
          </p:cNvSpPr>
          <p:nvPr>
            <p:ph type="title"/>
          </p:nvPr>
        </p:nvSpPr>
        <p:spPr/>
        <p:txBody>
          <a:bodyPr/>
          <a:lstStyle/>
          <a:p>
            <a:r>
              <a:rPr lang="en-US" dirty="0"/>
              <a:t>The Feature Presentation</a:t>
            </a:r>
          </a:p>
        </p:txBody>
      </p:sp>
      <p:pic>
        <p:nvPicPr>
          <p:cNvPr id="3" name="Picture 2">
            <a:extLst>
              <a:ext uri="{FF2B5EF4-FFF2-40B4-BE49-F238E27FC236}">
                <a16:creationId xmlns:a16="http://schemas.microsoft.com/office/drawing/2014/main" id="{BB3D7F8A-3057-0D62-0454-F770B4C53AF4}"/>
              </a:ext>
            </a:extLst>
          </p:cNvPr>
          <p:cNvPicPr>
            <a:picLocks noChangeAspect="1"/>
          </p:cNvPicPr>
          <p:nvPr/>
        </p:nvPicPr>
        <p:blipFill>
          <a:blip r:embed="rId3"/>
          <a:stretch>
            <a:fillRect/>
          </a:stretch>
        </p:blipFill>
        <p:spPr>
          <a:xfrm>
            <a:off x="3595144" y="1711040"/>
            <a:ext cx="2663020" cy="1084411"/>
          </a:xfrm>
          <a:prstGeom prst="rect">
            <a:avLst/>
          </a:prstGeom>
        </p:spPr>
      </p:pic>
      <p:pic>
        <p:nvPicPr>
          <p:cNvPr id="4" name="Picture 3">
            <a:extLst>
              <a:ext uri="{FF2B5EF4-FFF2-40B4-BE49-F238E27FC236}">
                <a16:creationId xmlns:a16="http://schemas.microsoft.com/office/drawing/2014/main" id="{00F37373-448C-38A6-DAE0-C5A6DA3FA662}"/>
              </a:ext>
            </a:extLst>
          </p:cNvPr>
          <p:cNvPicPr>
            <a:picLocks noChangeAspect="1"/>
          </p:cNvPicPr>
          <p:nvPr/>
        </p:nvPicPr>
        <p:blipFill>
          <a:blip r:embed="rId4"/>
          <a:stretch>
            <a:fillRect/>
          </a:stretch>
        </p:blipFill>
        <p:spPr>
          <a:xfrm>
            <a:off x="1103333" y="1711040"/>
            <a:ext cx="2455947" cy="1084411"/>
          </a:xfrm>
          <a:prstGeom prst="rect">
            <a:avLst/>
          </a:prstGeom>
        </p:spPr>
      </p:pic>
      <p:pic>
        <p:nvPicPr>
          <p:cNvPr id="5" name="Picture 4">
            <a:extLst>
              <a:ext uri="{FF2B5EF4-FFF2-40B4-BE49-F238E27FC236}">
                <a16:creationId xmlns:a16="http://schemas.microsoft.com/office/drawing/2014/main" id="{BA251C8F-2DE1-3D7B-5925-55FE071A235A}"/>
              </a:ext>
            </a:extLst>
          </p:cNvPr>
          <p:cNvPicPr>
            <a:picLocks noChangeAspect="1"/>
          </p:cNvPicPr>
          <p:nvPr/>
        </p:nvPicPr>
        <p:blipFill>
          <a:blip r:embed="rId5"/>
          <a:stretch>
            <a:fillRect/>
          </a:stretch>
        </p:blipFill>
        <p:spPr>
          <a:xfrm>
            <a:off x="6294028" y="1711040"/>
            <a:ext cx="2732926" cy="1130266"/>
          </a:xfrm>
          <a:prstGeom prst="rect">
            <a:avLst/>
          </a:prstGeom>
        </p:spPr>
      </p:pic>
      <p:pic>
        <p:nvPicPr>
          <p:cNvPr id="6" name="Picture 5">
            <a:extLst>
              <a:ext uri="{FF2B5EF4-FFF2-40B4-BE49-F238E27FC236}">
                <a16:creationId xmlns:a16="http://schemas.microsoft.com/office/drawing/2014/main" id="{D71DC148-7496-43F0-E8C6-FF458B0AB2FD}"/>
              </a:ext>
            </a:extLst>
          </p:cNvPr>
          <p:cNvPicPr>
            <a:picLocks noChangeAspect="1"/>
          </p:cNvPicPr>
          <p:nvPr/>
        </p:nvPicPr>
        <p:blipFill>
          <a:blip r:embed="rId6"/>
          <a:stretch>
            <a:fillRect/>
          </a:stretch>
        </p:blipFill>
        <p:spPr>
          <a:xfrm>
            <a:off x="1103333" y="2886794"/>
            <a:ext cx="4041895" cy="1084411"/>
          </a:xfrm>
          <a:prstGeom prst="rect">
            <a:avLst/>
          </a:prstGeom>
        </p:spPr>
      </p:pic>
      <p:pic>
        <p:nvPicPr>
          <p:cNvPr id="7" name="Picture 6">
            <a:extLst>
              <a:ext uri="{FF2B5EF4-FFF2-40B4-BE49-F238E27FC236}">
                <a16:creationId xmlns:a16="http://schemas.microsoft.com/office/drawing/2014/main" id="{FDEA70DA-344A-D95A-0C7A-9A4E2249DF12}"/>
              </a:ext>
            </a:extLst>
          </p:cNvPr>
          <p:cNvPicPr>
            <a:picLocks noChangeAspect="1"/>
          </p:cNvPicPr>
          <p:nvPr/>
        </p:nvPicPr>
        <p:blipFill>
          <a:blip r:embed="rId7"/>
          <a:stretch>
            <a:fillRect/>
          </a:stretch>
        </p:blipFill>
        <p:spPr>
          <a:xfrm>
            <a:off x="5232589" y="2886794"/>
            <a:ext cx="1560819" cy="1084411"/>
          </a:xfrm>
          <a:prstGeom prst="rect">
            <a:avLst/>
          </a:prstGeom>
        </p:spPr>
      </p:pic>
      <p:pic>
        <p:nvPicPr>
          <p:cNvPr id="8" name="Picture 7">
            <a:extLst>
              <a:ext uri="{FF2B5EF4-FFF2-40B4-BE49-F238E27FC236}">
                <a16:creationId xmlns:a16="http://schemas.microsoft.com/office/drawing/2014/main" id="{10CB7893-5063-0381-F97F-CE1CF0526CC1}"/>
              </a:ext>
            </a:extLst>
          </p:cNvPr>
          <p:cNvPicPr>
            <a:picLocks noChangeAspect="1"/>
          </p:cNvPicPr>
          <p:nvPr/>
        </p:nvPicPr>
        <p:blipFill>
          <a:blip r:embed="rId8"/>
          <a:stretch>
            <a:fillRect/>
          </a:stretch>
        </p:blipFill>
        <p:spPr>
          <a:xfrm>
            <a:off x="7046774" y="2886794"/>
            <a:ext cx="1494858" cy="1084411"/>
          </a:xfrm>
          <a:prstGeom prst="rect">
            <a:avLst/>
          </a:prstGeom>
        </p:spPr>
      </p:pic>
      <p:pic>
        <p:nvPicPr>
          <p:cNvPr id="9" name="Picture 8">
            <a:extLst>
              <a:ext uri="{FF2B5EF4-FFF2-40B4-BE49-F238E27FC236}">
                <a16:creationId xmlns:a16="http://schemas.microsoft.com/office/drawing/2014/main" id="{0CBC7087-CB39-46AC-40D4-701284001EBE}"/>
              </a:ext>
            </a:extLst>
          </p:cNvPr>
          <p:cNvPicPr>
            <a:picLocks noChangeAspect="1"/>
          </p:cNvPicPr>
          <p:nvPr/>
        </p:nvPicPr>
        <p:blipFill>
          <a:blip r:embed="rId9"/>
          <a:stretch>
            <a:fillRect/>
          </a:stretch>
        </p:blipFill>
        <p:spPr>
          <a:xfrm>
            <a:off x="8794998" y="2841306"/>
            <a:ext cx="1524649" cy="1084411"/>
          </a:xfrm>
          <a:prstGeom prst="rect">
            <a:avLst/>
          </a:prstGeom>
        </p:spPr>
      </p:pic>
      <p:pic>
        <p:nvPicPr>
          <p:cNvPr id="10" name="Picture 9">
            <a:extLst>
              <a:ext uri="{FF2B5EF4-FFF2-40B4-BE49-F238E27FC236}">
                <a16:creationId xmlns:a16="http://schemas.microsoft.com/office/drawing/2014/main" id="{C8DB25C8-9990-D669-349F-A12308434696}"/>
              </a:ext>
            </a:extLst>
          </p:cNvPr>
          <p:cNvPicPr>
            <a:picLocks noChangeAspect="1"/>
          </p:cNvPicPr>
          <p:nvPr/>
        </p:nvPicPr>
        <p:blipFill>
          <a:blip r:embed="rId10"/>
          <a:stretch>
            <a:fillRect/>
          </a:stretch>
        </p:blipFill>
        <p:spPr>
          <a:xfrm>
            <a:off x="1103333" y="4121014"/>
            <a:ext cx="3576611" cy="1295046"/>
          </a:xfrm>
          <a:prstGeom prst="rect">
            <a:avLst/>
          </a:prstGeom>
        </p:spPr>
      </p:pic>
      <p:pic>
        <p:nvPicPr>
          <p:cNvPr id="11" name="Picture 10">
            <a:extLst>
              <a:ext uri="{FF2B5EF4-FFF2-40B4-BE49-F238E27FC236}">
                <a16:creationId xmlns:a16="http://schemas.microsoft.com/office/drawing/2014/main" id="{65824E1F-F7DA-749A-DEFC-FD23305AEE9B}"/>
              </a:ext>
            </a:extLst>
          </p:cNvPr>
          <p:cNvPicPr>
            <a:picLocks noChangeAspect="1"/>
          </p:cNvPicPr>
          <p:nvPr/>
        </p:nvPicPr>
        <p:blipFill>
          <a:blip r:embed="rId11"/>
          <a:stretch>
            <a:fillRect/>
          </a:stretch>
        </p:blipFill>
        <p:spPr>
          <a:xfrm>
            <a:off x="4940772" y="4121014"/>
            <a:ext cx="2197764" cy="1529287"/>
          </a:xfrm>
          <a:prstGeom prst="rect">
            <a:avLst/>
          </a:prstGeom>
        </p:spPr>
      </p:pic>
      <p:pic>
        <p:nvPicPr>
          <p:cNvPr id="12" name="Picture 11">
            <a:extLst>
              <a:ext uri="{FF2B5EF4-FFF2-40B4-BE49-F238E27FC236}">
                <a16:creationId xmlns:a16="http://schemas.microsoft.com/office/drawing/2014/main" id="{B73BCECB-89F4-86A5-6BDA-3BC87A7E71CC}"/>
              </a:ext>
            </a:extLst>
          </p:cNvPr>
          <p:cNvPicPr>
            <a:picLocks noChangeAspect="1"/>
          </p:cNvPicPr>
          <p:nvPr/>
        </p:nvPicPr>
        <p:blipFill>
          <a:blip r:embed="rId12"/>
          <a:stretch>
            <a:fillRect/>
          </a:stretch>
        </p:blipFill>
        <p:spPr>
          <a:xfrm>
            <a:off x="7334540" y="4121014"/>
            <a:ext cx="4342752" cy="1295046"/>
          </a:xfrm>
          <a:prstGeom prst="rect">
            <a:avLst/>
          </a:prstGeom>
        </p:spPr>
      </p:pic>
    </p:spTree>
    <p:extLst>
      <p:ext uri="{BB962C8B-B14F-4D97-AF65-F5344CB8AC3E}">
        <p14:creationId xmlns:p14="http://schemas.microsoft.com/office/powerpoint/2010/main" val="3454534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39036-56D8-C90A-ED5B-EE6769512B7C}"/>
              </a:ext>
            </a:extLst>
          </p:cNvPr>
          <p:cNvSpPr>
            <a:spLocks noGrp="1"/>
          </p:cNvSpPr>
          <p:nvPr>
            <p:ph type="title"/>
          </p:nvPr>
        </p:nvSpPr>
        <p:spPr/>
        <p:txBody>
          <a:bodyPr/>
          <a:lstStyle/>
          <a:p>
            <a:r>
              <a:rPr lang="en-US" dirty="0"/>
              <a:t>General Overview</a:t>
            </a:r>
          </a:p>
        </p:txBody>
      </p:sp>
      <p:pic>
        <p:nvPicPr>
          <p:cNvPr id="6" name="Picture 5">
            <a:extLst>
              <a:ext uri="{FF2B5EF4-FFF2-40B4-BE49-F238E27FC236}">
                <a16:creationId xmlns:a16="http://schemas.microsoft.com/office/drawing/2014/main" id="{AF142D21-1D45-6FDD-94D3-B6B4674C6127}"/>
              </a:ext>
            </a:extLst>
          </p:cNvPr>
          <p:cNvPicPr>
            <a:picLocks noChangeAspect="1"/>
          </p:cNvPicPr>
          <p:nvPr/>
        </p:nvPicPr>
        <p:blipFill>
          <a:blip r:embed="rId3"/>
          <a:stretch>
            <a:fillRect/>
          </a:stretch>
        </p:blipFill>
        <p:spPr>
          <a:xfrm>
            <a:off x="2888462" y="1711040"/>
            <a:ext cx="6415075" cy="4743421"/>
          </a:xfrm>
          <a:prstGeom prst="rect">
            <a:avLst/>
          </a:prstGeom>
        </p:spPr>
      </p:pic>
    </p:spTree>
    <p:extLst>
      <p:ext uri="{BB962C8B-B14F-4D97-AF65-F5344CB8AC3E}">
        <p14:creationId xmlns:p14="http://schemas.microsoft.com/office/powerpoint/2010/main" val="1829247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F4408-5B77-47DC-04EB-8F509C7A6AFE}"/>
              </a:ext>
            </a:extLst>
          </p:cNvPr>
          <p:cNvSpPr>
            <a:spLocks noGrp="1"/>
          </p:cNvSpPr>
          <p:nvPr>
            <p:ph type="title"/>
          </p:nvPr>
        </p:nvSpPr>
        <p:spPr/>
        <p:txBody>
          <a:bodyPr/>
          <a:lstStyle/>
          <a:p>
            <a:r>
              <a:rPr lang="en-US" dirty="0"/>
              <a:t>The OUAC</a:t>
            </a:r>
          </a:p>
        </p:txBody>
      </p:sp>
      <p:pic>
        <p:nvPicPr>
          <p:cNvPr id="4" name="Picture 3">
            <a:extLst>
              <a:ext uri="{FF2B5EF4-FFF2-40B4-BE49-F238E27FC236}">
                <a16:creationId xmlns:a16="http://schemas.microsoft.com/office/drawing/2014/main" id="{5DE21A04-81E7-8248-A7E6-7E4F5823D088}"/>
              </a:ext>
            </a:extLst>
          </p:cNvPr>
          <p:cNvPicPr>
            <a:picLocks noChangeAspect="1"/>
          </p:cNvPicPr>
          <p:nvPr/>
        </p:nvPicPr>
        <p:blipFill>
          <a:blip r:embed="rId3"/>
          <a:stretch>
            <a:fillRect/>
          </a:stretch>
        </p:blipFill>
        <p:spPr>
          <a:xfrm>
            <a:off x="3905137" y="1711040"/>
            <a:ext cx="4381725" cy="2959252"/>
          </a:xfrm>
          <a:prstGeom prst="rect">
            <a:avLst/>
          </a:prstGeom>
        </p:spPr>
      </p:pic>
    </p:spTree>
    <p:extLst>
      <p:ext uri="{BB962C8B-B14F-4D97-AF65-F5344CB8AC3E}">
        <p14:creationId xmlns:p14="http://schemas.microsoft.com/office/powerpoint/2010/main" val="2839373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63CB7-EEFE-07C6-3B3B-C63600A9CAEA}"/>
              </a:ext>
            </a:extLst>
          </p:cNvPr>
          <p:cNvSpPr>
            <a:spLocks noGrp="1"/>
          </p:cNvSpPr>
          <p:nvPr>
            <p:ph type="title"/>
          </p:nvPr>
        </p:nvSpPr>
        <p:spPr/>
        <p:txBody>
          <a:bodyPr/>
          <a:lstStyle/>
          <a:p>
            <a:r>
              <a:rPr lang="en-US" dirty="0"/>
              <a:t>Getting XML into Colleague</a:t>
            </a:r>
          </a:p>
        </p:txBody>
      </p:sp>
      <p:pic>
        <p:nvPicPr>
          <p:cNvPr id="4" name="Picture 3">
            <a:extLst>
              <a:ext uri="{FF2B5EF4-FFF2-40B4-BE49-F238E27FC236}">
                <a16:creationId xmlns:a16="http://schemas.microsoft.com/office/drawing/2014/main" id="{82AECA68-0AA2-FFA9-9146-CBA9AD23F1E1}"/>
              </a:ext>
            </a:extLst>
          </p:cNvPr>
          <p:cNvPicPr>
            <a:picLocks noChangeAspect="1"/>
          </p:cNvPicPr>
          <p:nvPr/>
        </p:nvPicPr>
        <p:blipFill>
          <a:blip r:embed="rId3"/>
          <a:stretch>
            <a:fillRect/>
          </a:stretch>
        </p:blipFill>
        <p:spPr>
          <a:xfrm>
            <a:off x="1662243" y="1711040"/>
            <a:ext cx="8867513" cy="3915405"/>
          </a:xfrm>
          <a:prstGeom prst="rect">
            <a:avLst/>
          </a:prstGeom>
        </p:spPr>
      </p:pic>
    </p:spTree>
    <p:extLst>
      <p:ext uri="{BB962C8B-B14F-4D97-AF65-F5344CB8AC3E}">
        <p14:creationId xmlns:p14="http://schemas.microsoft.com/office/powerpoint/2010/main" val="2031040711"/>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4118</TotalTime>
  <Words>2293</Words>
  <Application>Microsoft Office PowerPoint</Application>
  <PresentationFormat>Widescreen</PresentationFormat>
  <Paragraphs>78</Paragraphs>
  <Slides>27</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Aptos</vt:lpstr>
      <vt:lpstr>Arial</vt:lpstr>
      <vt:lpstr>Gill Sans MT</vt:lpstr>
      <vt:lpstr>Kollektif Bold</vt:lpstr>
      <vt:lpstr>Roboto</vt:lpstr>
      <vt:lpstr>Office Theme</vt:lpstr>
      <vt:lpstr>PowerPoint Presentation</vt:lpstr>
      <vt:lpstr>Land Acknowledgment</vt:lpstr>
      <vt:lpstr>How we auto adjudicate offers in Colleague </vt:lpstr>
      <vt:lpstr>Who am I?</vt:lpstr>
      <vt:lpstr>Now the Why</vt:lpstr>
      <vt:lpstr>The Feature Presentation</vt:lpstr>
      <vt:lpstr>General Overview</vt:lpstr>
      <vt:lpstr>The OUAC</vt:lpstr>
      <vt:lpstr>Getting XML into Colleague</vt:lpstr>
      <vt:lpstr>Storing the Data in Colleague</vt:lpstr>
      <vt:lpstr>From Custom to Delivered</vt:lpstr>
      <vt:lpstr>Merging and Duplicates</vt:lpstr>
      <vt:lpstr>Where Grade Data Lives</vt:lpstr>
      <vt:lpstr>Required Courses</vt:lpstr>
      <vt:lpstr>AETR - Feeding into METR and ADAI</vt:lpstr>
      <vt:lpstr>Marking the Required Courses</vt:lpstr>
      <vt:lpstr>Finding the Best Grouping of Courses</vt:lpstr>
      <vt:lpstr>The METR Results and GPA’s</vt:lpstr>
      <vt:lpstr>ADMR</vt:lpstr>
      <vt:lpstr>BADM</vt:lpstr>
      <vt:lpstr>XAPC</vt:lpstr>
      <vt:lpstr>BADM but with Offers</vt:lpstr>
      <vt:lpstr>ATRK</vt:lpstr>
      <vt:lpstr>OUAC return</vt:lpstr>
      <vt:lpstr>Waiting for a Reply</vt:lpstr>
      <vt:lpstr>Screen Appendix</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Guilherme Vendrame</dc:creator>
  <cp:lastModifiedBy>Patrick Bryan</cp:lastModifiedBy>
  <cp:revision>45</cp:revision>
  <dcterms:created xsi:type="dcterms:W3CDTF">2024-09-11T21:06:03Z</dcterms:created>
  <dcterms:modified xsi:type="dcterms:W3CDTF">2025-10-10T18:56:40Z</dcterms:modified>
</cp:coreProperties>
</file>