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5"/>
  </p:notesMasterIdLst>
  <p:sldIdLst>
    <p:sldId id="256" r:id="rId2"/>
    <p:sldId id="278" r:id="rId3"/>
    <p:sldId id="257" r:id="rId4"/>
    <p:sldId id="287" r:id="rId5"/>
    <p:sldId id="279" r:id="rId6"/>
    <p:sldId id="280" r:id="rId7"/>
    <p:sldId id="281" r:id="rId8"/>
    <p:sldId id="282" r:id="rId9"/>
    <p:sldId id="283" r:id="rId10"/>
    <p:sldId id="288" r:id="rId11"/>
    <p:sldId id="289" r:id="rId12"/>
    <p:sldId id="284" r:id="rId13"/>
    <p:sldId id="285" r:id="rId14"/>
    <p:sldId id="286" r:id="rId15"/>
    <p:sldId id="290" r:id="rId16"/>
    <p:sldId id="291" r:id="rId17"/>
    <p:sldId id="294" r:id="rId18"/>
    <p:sldId id="295" r:id="rId19"/>
    <p:sldId id="296" r:id="rId20"/>
    <p:sldId id="292" r:id="rId21"/>
    <p:sldId id="293" r:id="rId22"/>
    <p:sldId id="297" r:id="rId23"/>
    <p:sldId id="2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B06292-40DA-4955-92BE-E1BC9F44AD49}" v="37" dt="2025-10-09T15:50:09.9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37" autoAdjust="0"/>
  </p:normalViewPr>
  <p:slideViewPr>
    <p:cSldViewPr snapToGrid="0">
      <p:cViewPr varScale="1">
        <p:scale>
          <a:sx n="49" d="100"/>
          <a:sy n="49" d="100"/>
        </p:scale>
        <p:origin x="13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25-10-09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8D31575-051A-4485-A542-13FAD8F4FA48}" type="slidenum">
              <a:rPr lang="en-CA" smtClean="0"/>
              <a:t>5</a:t>
            </a:fld>
            <a:endParaRPr lang="en-CA"/>
          </a:p>
        </p:txBody>
      </p:sp>
    </p:spTree>
    <p:extLst>
      <p:ext uri="{BB962C8B-B14F-4D97-AF65-F5344CB8AC3E}">
        <p14:creationId xmlns:p14="http://schemas.microsoft.com/office/powerpoint/2010/main" val="3324562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8D31575-051A-4485-A542-13FAD8F4FA48}" type="slidenum">
              <a:rPr lang="en-CA" smtClean="0"/>
              <a:t>8</a:t>
            </a:fld>
            <a:endParaRPr lang="en-CA"/>
          </a:p>
        </p:txBody>
      </p:sp>
    </p:spTree>
    <p:extLst>
      <p:ext uri="{BB962C8B-B14F-4D97-AF65-F5344CB8AC3E}">
        <p14:creationId xmlns:p14="http://schemas.microsoft.com/office/powerpoint/2010/main" val="2195755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8D31575-051A-4485-A542-13FAD8F4FA48}" type="slidenum">
              <a:rPr lang="en-CA" smtClean="0"/>
              <a:t>13</a:t>
            </a:fld>
            <a:endParaRPr lang="en-CA"/>
          </a:p>
        </p:txBody>
      </p:sp>
    </p:spTree>
    <p:extLst>
      <p:ext uri="{BB962C8B-B14F-4D97-AF65-F5344CB8AC3E}">
        <p14:creationId xmlns:p14="http://schemas.microsoft.com/office/powerpoint/2010/main" val="40014090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dirty="0">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9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240F1-484F-16BD-6E77-DFD0F856FC0E}"/>
              </a:ext>
            </a:extLst>
          </p:cNvPr>
          <p:cNvSpPr>
            <a:spLocks noGrp="1"/>
          </p:cNvSpPr>
          <p:nvPr>
            <p:ph type="title"/>
          </p:nvPr>
        </p:nvSpPr>
        <p:spPr>
          <a:xfrm>
            <a:off x="838200" y="271212"/>
            <a:ext cx="10515600" cy="1325563"/>
          </a:xfrm>
        </p:spPr>
        <p:txBody>
          <a:bodyPr/>
          <a:lstStyle/>
          <a:p>
            <a:r>
              <a:rPr lang="en-US" dirty="0"/>
              <a:t>GLRD CREATION TIPS</a:t>
            </a:r>
            <a:endParaRPr lang="en-CA" dirty="0"/>
          </a:p>
        </p:txBody>
      </p:sp>
      <p:sp>
        <p:nvSpPr>
          <p:cNvPr id="3" name="Title 1">
            <a:extLst>
              <a:ext uri="{FF2B5EF4-FFF2-40B4-BE49-F238E27FC236}">
                <a16:creationId xmlns:a16="http://schemas.microsoft.com/office/drawing/2014/main" id="{49F72BDE-7005-F767-48CF-502296D3ABCF}"/>
              </a:ext>
            </a:extLst>
          </p:cNvPr>
          <p:cNvSpPr txBox="1">
            <a:spLocks/>
          </p:cNvSpPr>
          <p:nvPr/>
        </p:nvSpPr>
        <p:spPr>
          <a:xfrm>
            <a:off x="1005840" y="1596775"/>
            <a:ext cx="10347960" cy="4712585"/>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When creating roles, the role name can only be 20 characters.</a:t>
            </a:r>
          </a:p>
          <a:p>
            <a:pPr algn="l"/>
            <a:endParaRPr lang="en-US" sz="2400" dirty="0"/>
          </a:p>
          <a:p>
            <a:pPr algn="l"/>
            <a:r>
              <a:rPr lang="en-US" sz="2400" dirty="0"/>
              <a:t>Make the GLRD role name indicative of the department and if required, the position.</a:t>
            </a:r>
          </a:p>
          <a:p>
            <a:pPr algn="l"/>
            <a:endParaRPr lang="en-US" sz="2400" dirty="0"/>
          </a:p>
          <a:p>
            <a:pPr algn="l"/>
            <a:r>
              <a:rPr lang="en-US" sz="2400" dirty="0"/>
              <a:t>Remember - any account changes made to the role will affect everyone who has access to that role. For example, if you want the AAA’s to not have salary account info, a new role must be created.</a:t>
            </a:r>
          </a:p>
          <a:p>
            <a:pPr algn="l"/>
            <a:endParaRPr lang="en-US" sz="2400" dirty="0"/>
          </a:p>
          <a:p>
            <a:pPr algn="l"/>
            <a:r>
              <a:rPr lang="en-US" sz="2400" dirty="0"/>
              <a:t>When possible, try not to create a role with one account, unless there are some extenuating circumstances. </a:t>
            </a:r>
            <a:endParaRPr lang="en-CA" sz="2400" dirty="0"/>
          </a:p>
        </p:txBody>
      </p:sp>
    </p:spTree>
    <p:extLst>
      <p:ext uri="{BB962C8B-B14F-4D97-AF65-F5344CB8AC3E}">
        <p14:creationId xmlns:p14="http://schemas.microsoft.com/office/powerpoint/2010/main" val="2088414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B2BF6-6F50-BA87-AA7D-C2E2CD623ACD}"/>
              </a:ext>
            </a:extLst>
          </p:cNvPr>
          <p:cNvSpPr>
            <a:spLocks noGrp="1"/>
          </p:cNvSpPr>
          <p:nvPr>
            <p:ph type="title"/>
          </p:nvPr>
        </p:nvSpPr>
        <p:spPr>
          <a:xfrm>
            <a:off x="838200" y="349589"/>
            <a:ext cx="10515600" cy="1325563"/>
          </a:xfrm>
        </p:spPr>
        <p:txBody>
          <a:bodyPr/>
          <a:lstStyle/>
          <a:p>
            <a:r>
              <a:rPr lang="en-US" dirty="0"/>
              <a:t>GLRD Creation Tips – Cont’d</a:t>
            </a:r>
            <a:endParaRPr lang="en-CA" dirty="0"/>
          </a:p>
        </p:txBody>
      </p:sp>
      <p:sp>
        <p:nvSpPr>
          <p:cNvPr id="3" name="Title 1">
            <a:extLst>
              <a:ext uri="{FF2B5EF4-FFF2-40B4-BE49-F238E27FC236}">
                <a16:creationId xmlns:a16="http://schemas.microsoft.com/office/drawing/2014/main" id="{D0E459AB-A50B-BF6C-B31D-0D07614AC9A7}"/>
              </a:ext>
            </a:extLst>
          </p:cNvPr>
          <p:cNvSpPr txBox="1">
            <a:spLocks/>
          </p:cNvSpPr>
          <p:nvPr/>
        </p:nvSpPr>
        <p:spPr>
          <a:xfrm>
            <a:off x="951412" y="1675153"/>
            <a:ext cx="10515600" cy="4451328"/>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The more GL accounts and roles created, the system will begin to slow down when adding individual accounts into the system or creating brand new Departments.</a:t>
            </a:r>
          </a:p>
          <a:p>
            <a:pPr algn="l"/>
            <a:endParaRPr lang="en-US" sz="2400" dirty="0"/>
          </a:p>
        </p:txBody>
      </p:sp>
    </p:spTree>
    <p:extLst>
      <p:ext uri="{BB962C8B-B14F-4D97-AF65-F5344CB8AC3E}">
        <p14:creationId xmlns:p14="http://schemas.microsoft.com/office/powerpoint/2010/main" val="2325465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F1B13-086A-1D0A-E3DE-FFE22495EBF7}"/>
              </a:ext>
            </a:extLst>
          </p:cNvPr>
          <p:cNvSpPr>
            <a:spLocks noGrp="1"/>
          </p:cNvSpPr>
          <p:nvPr>
            <p:ph type="title"/>
          </p:nvPr>
        </p:nvSpPr>
        <p:spPr>
          <a:xfrm>
            <a:off x="1018902" y="1325563"/>
            <a:ext cx="10334897" cy="4735603"/>
          </a:xfrm>
        </p:spPr>
        <p:txBody>
          <a:bodyPr anchor="t" anchorCtr="0">
            <a:normAutofit/>
          </a:bodyPr>
          <a:lstStyle/>
          <a:p>
            <a:pPr algn="l"/>
            <a:r>
              <a:rPr lang="en-US" sz="2400" dirty="0"/>
              <a:t>Apply the role or roles to the</a:t>
            </a:r>
            <a:br>
              <a:rPr lang="en-US" sz="2400" dirty="0"/>
            </a:br>
            <a:r>
              <a:rPr lang="en-US" sz="2400" dirty="0"/>
              <a:t>user through GLUD</a:t>
            </a:r>
            <a:br>
              <a:rPr lang="en-US" sz="2400" dirty="0"/>
            </a:br>
            <a:br>
              <a:rPr lang="en-US" sz="2400" dirty="0"/>
            </a:br>
            <a:r>
              <a:rPr lang="en-US" sz="2400" dirty="0"/>
              <a:t>Applying the role under ‘Assigned</a:t>
            </a:r>
            <a:br>
              <a:rPr lang="en-US" sz="2400" dirty="0"/>
            </a:br>
            <a:r>
              <a:rPr lang="en-US" sz="2400" dirty="0"/>
              <a:t>Access Roles’ will give the user</a:t>
            </a:r>
            <a:br>
              <a:rPr lang="en-US" sz="2400" dirty="0"/>
            </a:br>
            <a:r>
              <a:rPr lang="en-US" sz="2400" dirty="0"/>
              <a:t>access to the GL accounts to </a:t>
            </a:r>
            <a:br>
              <a:rPr lang="en-US" sz="2400" dirty="0"/>
            </a:br>
            <a:r>
              <a:rPr lang="en-US" sz="2400" dirty="0"/>
              <a:t>create requisitions and budget</a:t>
            </a:r>
            <a:br>
              <a:rPr lang="en-US" sz="2400" dirty="0"/>
            </a:br>
            <a:r>
              <a:rPr lang="en-US" sz="2400" dirty="0"/>
              <a:t>inquiry</a:t>
            </a:r>
            <a:br>
              <a:rPr lang="en-US" sz="2400" dirty="0"/>
            </a:br>
            <a:br>
              <a:rPr lang="en-US" sz="2400" dirty="0"/>
            </a:br>
            <a:r>
              <a:rPr lang="en-US" sz="2400" dirty="0"/>
              <a:t>To give user the ability to approve</a:t>
            </a:r>
            <a:br>
              <a:rPr lang="en-US" sz="2400" dirty="0"/>
            </a:br>
            <a:r>
              <a:rPr lang="en-US" sz="2400" dirty="0"/>
              <a:t>requisitions, add the role to </a:t>
            </a:r>
            <a:br>
              <a:rPr lang="en-US" sz="2400" dirty="0"/>
            </a:br>
            <a:r>
              <a:rPr lang="en-US" sz="2400" dirty="0"/>
              <a:t>the ‘Assigned Approval Role’ </a:t>
            </a:r>
            <a:br>
              <a:rPr lang="en-US" sz="2400" dirty="0"/>
            </a:br>
            <a:endParaRPr lang="en-CA" sz="2400" dirty="0"/>
          </a:p>
        </p:txBody>
      </p:sp>
      <p:sp>
        <p:nvSpPr>
          <p:cNvPr id="3" name="Title 1">
            <a:extLst>
              <a:ext uri="{FF2B5EF4-FFF2-40B4-BE49-F238E27FC236}">
                <a16:creationId xmlns:a16="http://schemas.microsoft.com/office/drawing/2014/main" id="{D2EB54C8-61F5-8B72-7CF5-E5783FE9E91C}"/>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dirty="0"/>
              <a:t>GLUD Assignment</a:t>
            </a:r>
            <a:endParaRPr lang="en-CA" dirty="0"/>
          </a:p>
        </p:txBody>
      </p:sp>
      <p:pic>
        <p:nvPicPr>
          <p:cNvPr id="4" name="Picture 3" descr="A screenshot of a computer&#10;&#10;Description automatically generated">
            <a:extLst>
              <a:ext uri="{FF2B5EF4-FFF2-40B4-BE49-F238E27FC236}">
                <a16:creationId xmlns:a16="http://schemas.microsoft.com/office/drawing/2014/main" id="{5B824C6A-D64B-8728-4C0D-0A2C220FC9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3050" y="1462905"/>
            <a:ext cx="6000750" cy="4219575"/>
          </a:xfrm>
          <a:prstGeom prst="rect">
            <a:avLst/>
          </a:prstGeom>
        </p:spPr>
      </p:pic>
    </p:spTree>
    <p:extLst>
      <p:ext uri="{BB962C8B-B14F-4D97-AF65-F5344CB8AC3E}">
        <p14:creationId xmlns:p14="http://schemas.microsoft.com/office/powerpoint/2010/main" val="522158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84341-2670-D56B-056A-4F7BFE621B36}"/>
              </a:ext>
            </a:extLst>
          </p:cNvPr>
          <p:cNvSpPr>
            <a:spLocks noGrp="1"/>
          </p:cNvSpPr>
          <p:nvPr>
            <p:ph type="title"/>
          </p:nvPr>
        </p:nvSpPr>
        <p:spPr>
          <a:xfrm>
            <a:off x="838200" y="441029"/>
            <a:ext cx="10515600" cy="1325563"/>
          </a:xfrm>
        </p:spPr>
        <p:txBody>
          <a:bodyPr/>
          <a:lstStyle/>
          <a:p>
            <a:r>
              <a:rPr lang="en-US" dirty="0"/>
              <a:t>GLUD Assignment</a:t>
            </a:r>
            <a:endParaRPr lang="en-CA" dirty="0"/>
          </a:p>
        </p:txBody>
      </p:sp>
      <p:sp>
        <p:nvSpPr>
          <p:cNvPr id="3" name="Title 1">
            <a:extLst>
              <a:ext uri="{FF2B5EF4-FFF2-40B4-BE49-F238E27FC236}">
                <a16:creationId xmlns:a16="http://schemas.microsoft.com/office/drawing/2014/main" id="{1067C87C-9E38-A25E-6EF8-7D815A06EA33}"/>
              </a:ext>
            </a:extLst>
          </p:cNvPr>
          <p:cNvSpPr txBox="1">
            <a:spLocks/>
          </p:cNvSpPr>
          <p:nvPr/>
        </p:nvSpPr>
        <p:spPr>
          <a:xfrm>
            <a:off x="838200" y="1554480"/>
            <a:ext cx="10515600" cy="4310743"/>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endParaRPr lang="en-US" sz="2400" dirty="0"/>
          </a:p>
          <a:p>
            <a:pPr algn="l"/>
            <a:endParaRPr lang="en-US" sz="2400" dirty="0"/>
          </a:p>
          <a:p>
            <a:pPr algn="l"/>
            <a:r>
              <a:rPr lang="en-US" sz="2400" dirty="0"/>
              <a:t>Enter in the role and then indicate </a:t>
            </a:r>
          </a:p>
          <a:p>
            <a:pPr algn="l"/>
            <a:r>
              <a:rPr lang="en-US" sz="2400" dirty="0"/>
              <a:t>if the role is a policy or amount </a:t>
            </a:r>
          </a:p>
          <a:p>
            <a:pPr algn="r"/>
            <a:r>
              <a:rPr lang="en-US" sz="2400" dirty="0"/>
              <a:t>approval</a:t>
            </a:r>
          </a:p>
          <a:p>
            <a:pPr algn="l"/>
            <a:r>
              <a:rPr lang="en-US" sz="2400" dirty="0"/>
              <a:t>Enter in the approval amount</a:t>
            </a:r>
          </a:p>
          <a:p>
            <a:endParaRPr lang="en-CA" dirty="0"/>
          </a:p>
        </p:txBody>
      </p:sp>
      <p:pic>
        <p:nvPicPr>
          <p:cNvPr id="4" name="Picture 3" descr="A screenshot of a computer&#10;&#10;Description automatically generated">
            <a:extLst>
              <a:ext uri="{FF2B5EF4-FFF2-40B4-BE49-F238E27FC236}">
                <a16:creationId xmlns:a16="http://schemas.microsoft.com/office/drawing/2014/main" id="{660EA9FF-F5C5-8B77-B6CF-FEFBB3E531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7474" y="2011680"/>
            <a:ext cx="5436326" cy="3670800"/>
          </a:xfrm>
          <a:prstGeom prst="rect">
            <a:avLst/>
          </a:prstGeom>
        </p:spPr>
      </p:pic>
    </p:spTree>
    <p:extLst>
      <p:ext uri="{BB962C8B-B14F-4D97-AF65-F5344CB8AC3E}">
        <p14:creationId xmlns:p14="http://schemas.microsoft.com/office/powerpoint/2010/main" val="3927950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F6761-2A3D-549D-FB5D-3747BAA7E485}"/>
              </a:ext>
            </a:extLst>
          </p:cNvPr>
          <p:cNvSpPr>
            <a:spLocks noGrp="1"/>
          </p:cNvSpPr>
          <p:nvPr>
            <p:ph type="title"/>
          </p:nvPr>
        </p:nvSpPr>
        <p:spPr>
          <a:xfrm>
            <a:off x="720634" y="362652"/>
            <a:ext cx="10515600" cy="1325563"/>
          </a:xfrm>
        </p:spPr>
        <p:txBody>
          <a:bodyPr/>
          <a:lstStyle/>
          <a:p>
            <a:r>
              <a:rPr lang="en-US" dirty="0"/>
              <a:t>GLUD Assignment Tips</a:t>
            </a:r>
            <a:endParaRPr lang="en-CA" dirty="0"/>
          </a:p>
        </p:txBody>
      </p:sp>
      <p:sp>
        <p:nvSpPr>
          <p:cNvPr id="3" name="Title 1">
            <a:extLst>
              <a:ext uri="{FF2B5EF4-FFF2-40B4-BE49-F238E27FC236}">
                <a16:creationId xmlns:a16="http://schemas.microsoft.com/office/drawing/2014/main" id="{4A02FE3F-1659-F821-DF37-CA72E7B6B7D3}"/>
              </a:ext>
            </a:extLst>
          </p:cNvPr>
          <p:cNvSpPr txBox="1">
            <a:spLocks/>
          </p:cNvSpPr>
          <p:nvPr/>
        </p:nvSpPr>
        <p:spPr>
          <a:xfrm>
            <a:off x="955766" y="1847462"/>
            <a:ext cx="10280468" cy="4174515"/>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One role can be added to multiple users and can be setup in different ways. </a:t>
            </a:r>
          </a:p>
          <a:p>
            <a:pPr algn="l"/>
            <a:endParaRPr lang="en-US" sz="2400" dirty="0"/>
          </a:p>
          <a:p>
            <a:pPr algn="l"/>
            <a:r>
              <a:rPr lang="en-US" sz="2400" dirty="0"/>
              <a:t>Once the role is applied to a user, they have the ability to access those accounts in Budget Inquiry.</a:t>
            </a:r>
          </a:p>
          <a:p>
            <a:pPr algn="l"/>
            <a:endParaRPr lang="en-US" sz="2400" dirty="0"/>
          </a:p>
          <a:p>
            <a:pPr algn="l"/>
            <a:r>
              <a:rPr lang="en-US" sz="2400" dirty="0"/>
              <a:t>By drilling down in the role through GLUD, you are able to allow users to access those accounts through either Colleague, the Web or both.</a:t>
            </a:r>
          </a:p>
          <a:p>
            <a:pPr algn="l"/>
            <a:endParaRPr lang="en-US" sz="2400" dirty="0"/>
          </a:p>
          <a:p>
            <a:pPr algn="l"/>
            <a:r>
              <a:rPr lang="en-US" sz="2400" dirty="0"/>
              <a:t>Adding the role to the user in the ‘Assigned Approval Roles’ section of the GLUD screen, designates the user as an approver for the accounts listed within the role.</a:t>
            </a:r>
            <a:endParaRPr lang="en-CA" sz="2400" dirty="0"/>
          </a:p>
        </p:txBody>
      </p:sp>
    </p:spTree>
    <p:extLst>
      <p:ext uri="{BB962C8B-B14F-4D97-AF65-F5344CB8AC3E}">
        <p14:creationId xmlns:p14="http://schemas.microsoft.com/office/powerpoint/2010/main" val="362975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99DD1-B59F-DFCB-CFD4-B774F93B3CFE}"/>
              </a:ext>
            </a:extLst>
          </p:cNvPr>
          <p:cNvSpPr>
            <a:spLocks noGrp="1"/>
          </p:cNvSpPr>
          <p:nvPr>
            <p:ph type="title"/>
          </p:nvPr>
        </p:nvSpPr>
        <p:spPr>
          <a:xfrm>
            <a:off x="1084217" y="1688215"/>
            <a:ext cx="10006150" cy="4333761"/>
          </a:xfrm>
        </p:spPr>
        <p:txBody>
          <a:bodyPr anchor="t" anchorCtr="0">
            <a:normAutofit/>
          </a:bodyPr>
          <a:lstStyle/>
          <a:p>
            <a:pPr algn="l"/>
            <a:r>
              <a:rPr lang="en-US" sz="2400" dirty="0"/>
              <a:t>You can use the same role to give a dollar amount approval or a policy approval.</a:t>
            </a:r>
            <a:br>
              <a:rPr lang="en-US" sz="2400" dirty="0"/>
            </a:br>
            <a:br>
              <a:rPr lang="en-US" sz="2400" dirty="0"/>
            </a:br>
            <a:r>
              <a:rPr lang="en-US" sz="2400" dirty="0"/>
              <a:t>Other than requisitions, you can also designate the approval threshold amounts for purchase orders, vouchers, journal entries, and budget entries.</a:t>
            </a:r>
            <a:br>
              <a:rPr lang="en-US" sz="2400" dirty="0"/>
            </a:br>
            <a:br>
              <a:rPr lang="en-US" sz="2400" dirty="0"/>
            </a:br>
            <a:r>
              <a:rPr lang="en-US" sz="2400" dirty="0"/>
              <a:t>You can also enter an end date if the person is going to be an approver for a temporary amount of time</a:t>
            </a:r>
            <a:br>
              <a:rPr lang="en-US" sz="2400" dirty="0"/>
            </a:br>
            <a:br>
              <a:rPr lang="en-US" sz="2400" dirty="0"/>
            </a:br>
            <a:r>
              <a:rPr lang="en-US" sz="2400" dirty="0"/>
              <a:t>I normally delete the approval or roles when a person changes positions or is away on a temporary basis due to some issues in the past </a:t>
            </a:r>
            <a:endParaRPr lang="en-CA" sz="2400" dirty="0"/>
          </a:p>
        </p:txBody>
      </p:sp>
      <p:sp>
        <p:nvSpPr>
          <p:cNvPr id="3" name="Title 1">
            <a:extLst>
              <a:ext uri="{FF2B5EF4-FFF2-40B4-BE49-F238E27FC236}">
                <a16:creationId xmlns:a16="http://schemas.microsoft.com/office/drawing/2014/main" id="{2104EADB-87C7-E323-C6CC-76711771DA3C}"/>
              </a:ext>
            </a:extLst>
          </p:cNvPr>
          <p:cNvSpPr txBox="1">
            <a:spLocks/>
          </p:cNvSpPr>
          <p:nvPr/>
        </p:nvSpPr>
        <p:spPr>
          <a:xfrm>
            <a:off x="720634" y="362652"/>
            <a:ext cx="105156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dirty="0"/>
              <a:t>GLUD Assignment Tips Cont’d</a:t>
            </a:r>
            <a:endParaRPr lang="en-CA" dirty="0"/>
          </a:p>
        </p:txBody>
      </p:sp>
    </p:spTree>
    <p:extLst>
      <p:ext uri="{BB962C8B-B14F-4D97-AF65-F5344CB8AC3E}">
        <p14:creationId xmlns:p14="http://schemas.microsoft.com/office/powerpoint/2010/main" val="2694159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0A364-1FEC-7EA1-0B12-509975053AE7}"/>
              </a:ext>
            </a:extLst>
          </p:cNvPr>
          <p:cNvSpPr>
            <a:spLocks noGrp="1"/>
          </p:cNvSpPr>
          <p:nvPr>
            <p:ph type="title"/>
          </p:nvPr>
        </p:nvSpPr>
        <p:spPr>
          <a:xfrm>
            <a:off x="838200" y="245086"/>
            <a:ext cx="10515600" cy="1325563"/>
          </a:xfrm>
        </p:spPr>
        <p:txBody>
          <a:bodyPr/>
          <a:lstStyle/>
          <a:p>
            <a:r>
              <a:rPr lang="en-US" dirty="0"/>
              <a:t>Turning on Approval Roles</a:t>
            </a:r>
            <a:endParaRPr lang="en-CA" dirty="0"/>
          </a:p>
        </p:txBody>
      </p:sp>
      <p:sp>
        <p:nvSpPr>
          <p:cNvPr id="3" name="Title 1">
            <a:extLst>
              <a:ext uri="{FF2B5EF4-FFF2-40B4-BE49-F238E27FC236}">
                <a16:creationId xmlns:a16="http://schemas.microsoft.com/office/drawing/2014/main" id="{C569729C-244F-65D2-80B3-966FD2E1F5D9}"/>
              </a:ext>
            </a:extLst>
          </p:cNvPr>
          <p:cNvSpPr txBox="1">
            <a:spLocks/>
          </p:cNvSpPr>
          <p:nvPr/>
        </p:nvSpPr>
        <p:spPr>
          <a:xfrm>
            <a:off x="1082040" y="1570649"/>
            <a:ext cx="10515600" cy="4477454"/>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Once the roles have been setup , you will </a:t>
            </a:r>
          </a:p>
          <a:p>
            <a:pPr algn="l"/>
            <a:r>
              <a:rPr lang="en-US" sz="2400" dirty="0"/>
              <a:t>need to go to APPD to move the </a:t>
            </a:r>
          </a:p>
          <a:p>
            <a:pPr algn="l"/>
            <a:r>
              <a:rPr lang="en-US" sz="2400" dirty="0"/>
              <a:t>approvals from APPM to GLRD/GLUD</a:t>
            </a:r>
          </a:p>
          <a:p>
            <a:pPr algn="l"/>
            <a:endParaRPr lang="en-US" sz="2400" dirty="0"/>
          </a:p>
          <a:p>
            <a:pPr algn="l"/>
            <a:r>
              <a:rPr lang="en-US" sz="2400" dirty="0"/>
              <a:t>In the Use Approval Roles section, </a:t>
            </a:r>
          </a:p>
          <a:p>
            <a:pPr algn="l"/>
            <a:r>
              <a:rPr lang="en-US" sz="2400" dirty="0"/>
              <a:t>click on the dropdown box and </a:t>
            </a:r>
          </a:p>
          <a:p>
            <a:pPr algn="l"/>
            <a:r>
              <a:rPr lang="en-US" sz="2400" dirty="0"/>
              <a:t>click on Requisitions.</a:t>
            </a:r>
          </a:p>
          <a:p>
            <a:pPr algn="l"/>
            <a:endParaRPr lang="en-US" sz="2400" dirty="0"/>
          </a:p>
          <a:p>
            <a:pPr algn="l"/>
            <a:r>
              <a:rPr lang="en-US" sz="2400" dirty="0"/>
              <a:t>In this dropdown you can also choose </a:t>
            </a:r>
          </a:p>
          <a:p>
            <a:pPr algn="l"/>
            <a:r>
              <a:rPr lang="en-US" sz="2400" dirty="0"/>
              <a:t>Purchase Orders, Vouchers, Journal Entries, </a:t>
            </a:r>
          </a:p>
          <a:p>
            <a:pPr algn="l"/>
            <a:r>
              <a:rPr lang="en-US" sz="2400" dirty="0"/>
              <a:t>Budget Entries, Blanket Purchase Orders, </a:t>
            </a:r>
          </a:p>
          <a:p>
            <a:pPr algn="l"/>
            <a:r>
              <a:rPr lang="en-US" sz="2400" dirty="0"/>
              <a:t>Recurring Vouchers, and AR Vouchers.</a:t>
            </a:r>
            <a:endParaRPr lang="en-CA" sz="2400" dirty="0"/>
          </a:p>
        </p:txBody>
      </p:sp>
      <p:pic>
        <p:nvPicPr>
          <p:cNvPr id="5" name="Picture 4" descr="A screenshot of a computer&#10;&#10;Description automatically generated">
            <a:extLst>
              <a:ext uri="{FF2B5EF4-FFF2-40B4-BE49-F238E27FC236}">
                <a16:creationId xmlns:a16="http://schemas.microsoft.com/office/drawing/2014/main" id="{D64A2431-242F-FF93-F6DF-F0E46AC376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5930" y="1570650"/>
            <a:ext cx="4961709" cy="4647270"/>
          </a:xfrm>
          <a:prstGeom prst="rect">
            <a:avLst/>
          </a:prstGeom>
        </p:spPr>
      </p:pic>
    </p:spTree>
    <p:extLst>
      <p:ext uri="{BB962C8B-B14F-4D97-AF65-F5344CB8AC3E}">
        <p14:creationId xmlns:p14="http://schemas.microsoft.com/office/powerpoint/2010/main" val="3791347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4C817-6779-B8B6-8BD7-F7D0854668EA}"/>
              </a:ext>
            </a:extLst>
          </p:cNvPr>
          <p:cNvSpPr>
            <a:spLocks noGrp="1"/>
          </p:cNvSpPr>
          <p:nvPr>
            <p:ph type="title"/>
          </p:nvPr>
        </p:nvSpPr>
        <p:spPr>
          <a:xfrm>
            <a:off x="838200" y="467155"/>
            <a:ext cx="10515600" cy="1325563"/>
          </a:xfrm>
        </p:spPr>
        <p:txBody>
          <a:bodyPr/>
          <a:lstStyle/>
          <a:p>
            <a:r>
              <a:rPr lang="en-US" dirty="0"/>
              <a:t>Turning On Approval Roles  Cont’d</a:t>
            </a:r>
            <a:endParaRPr lang="en-CA" dirty="0"/>
          </a:p>
        </p:txBody>
      </p:sp>
      <p:sp>
        <p:nvSpPr>
          <p:cNvPr id="3" name="Title 1">
            <a:extLst>
              <a:ext uri="{FF2B5EF4-FFF2-40B4-BE49-F238E27FC236}">
                <a16:creationId xmlns:a16="http://schemas.microsoft.com/office/drawing/2014/main" id="{3F45EC9A-16BF-960A-662F-1141401FF1B3}"/>
              </a:ext>
            </a:extLst>
          </p:cNvPr>
          <p:cNvSpPr txBox="1">
            <a:spLocks/>
          </p:cNvSpPr>
          <p:nvPr/>
        </p:nvSpPr>
        <p:spPr>
          <a:xfrm>
            <a:off x="1071154" y="1632857"/>
            <a:ext cx="10282646" cy="4757987"/>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Once you put Requisitions in the dropdown and save, the system will switch over.</a:t>
            </a:r>
          </a:p>
          <a:p>
            <a:pPr algn="l"/>
            <a:endParaRPr lang="en-US" sz="2400" dirty="0"/>
          </a:p>
          <a:p>
            <a:pPr algn="l"/>
            <a:r>
              <a:rPr lang="en-US" sz="2400" dirty="0"/>
              <a:t>We tested prior to turning on GLRD Approval Roles and we found that once we changed the Approval Routing to GLRD Approval Roles, requisitions currently in the system did not get stuck and everything flowed as normal.</a:t>
            </a:r>
          </a:p>
          <a:p>
            <a:pPr algn="l"/>
            <a:endParaRPr lang="en-US" sz="2400" dirty="0"/>
          </a:p>
          <a:p>
            <a:pPr algn="l"/>
            <a:r>
              <a:rPr lang="en-US" sz="2400" dirty="0"/>
              <a:t>We found the number of requisitions stuck in the system decreased dramatically, approximately 90%, while we found the system more transparent when looking for requisitions that were issues.  </a:t>
            </a:r>
          </a:p>
          <a:p>
            <a:pPr algn="l"/>
            <a:endParaRPr lang="en-CA" dirty="0"/>
          </a:p>
        </p:txBody>
      </p:sp>
    </p:spTree>
    <p:extLst>
      <p:ext uri="{BB962C8B-B14F-4D97-AF65-F5344CB8AC3E}">
        <p14:creationId xmlns:p14="http://schemas.microsoft.com/office/powerpoint/2010/main" val="917525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07F94-64B7-2523-5324-8056282A4EF2}"/>
              </a:ext>
            </a:extLst>
          </p:cNvPr>
          <p:cNvSpPr>
            <a:spLocks noGrp="1"/>
          </p:cNvSpPr>
          <p:nvPr>
            <p:ph type="title"/>
          </p:nvPr>
        </p:nvSpPr>
        <p:spPr>
          <a:xfrm>
            <a:off x="838200" y="179773"/>
            <a:ext cx="10515600" cy="1325563"/>
          </a:xfrm>
        </p:spPr>
        <p:txBody>
          <a:bodyPr/>
          <a:lstStyle/>
          <a:p>
            <a:r>
              <a:rPr lang="en-US" dirty="0"/>
              <a:t>GL ROLES REPORTING</a:t>
            </a:r>
            <a:endParaRPr lang="en-CA" dirty="0"/>
          </a:p>
        </p:txBody>
      </p:sp>
      <p:sp>
        <p:nvSpPr>
          <p:cNvPr id="3" name="Title 1">
            <a:extLst>
              <a:ext uri="{FF2B5EF4-FFF2-40B4-BE49-F238E27FC236}">
                <a16:creationId xmlns:a16="http://schemas.microsoft.com/office/drawing/2014/main" id="{2CE7755E-32F6-DAB1-EA4C-A1F19DB94104}"/>
              </a:ext>
            </a:extLst>
          </p:cNvPr>
          <p:cNvSpPr txBox="1">
            <a:spLocks/>
          </p:cNvSpPr>
          <p:nvPr/>
        </p:nvSpPr>
        <p:spPr>
          <a:xfrm>
            <a:off x="1029789" y="1390265"/>
            <a:ext cx="10515600" cy="4461895"/>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GL Roles functionality includes several built-in </a:t>
            </a:r>
          </a:p>
          <a:p>
            <a:pPr algn="l"/>
            <a:r>
              <a:rPr lang="en-US" sz="2400" dirty="0"/>
              <a:t>reports</a:t>
            </a:r>
            <a:r>
              <a:rPr lang="en-CA" sz="2400" dirty="0"/>
              <a:t>:</a:t>
            </a:r>
          </a:p>
          <a:p>
            <a:pPr algn="l"/>
            <a:endParaRPr lang="en-CA" sz="2400" dirty="0"/>
          </a:p>
          <a:p>
            <a:pPr algn="l"/>
            <a:r>
              <a:rPr lang="en-CA" sz="2400" dirty="0"/>
              <a:t>GRAR – GL Role Access Report allows you</a:t>
            </a:r>
          </a:p>
          <a:p>
            <a:pPr algn="l"/>
            <a:r>
              <a:rPr lang="en-CA" sz="2400" dirty="0"/>
              <a:t>to choose reports based on the GL accounts </a:t>
            </a:r>
          </a:p>
          <a:p>
            <a:pPr algn="l"/>
            <a:r>
              <a:rPr lang="en-CA" sz="2400" dirty="0"/>
              <a:t>assigned to each role, the users assigned </a:t>
            </a:r>
          </a:p>
          <a:p>
            <a:pPr algn="l"/>
            <a:r>
              <a:rPr lang="en-CA" sz="2400" dirty="0"/>
              <a:t>to each role and the GL Role definitions.</a:t>
            </a:r>
          </a:p>
          <a:p>
            <a:pPr algn="l"/>
            <a:endParaRPr lang="en-US" sz="2400" dirty="0"/>
          </a:p>
        </p:txBody>
      </p:sp>
      <p:pic>
        <p:nvPicPr>
          <p:cNvPr id="5" name="Picture 4" descr="A screenshot of a computer&#10;&#10;AI-generated content may be incorrect.">
            <a:extLst>
              <a:ext uri="{FF2B5EF4-FFF2-40B4-BE49-F238E27FC236}">
                <a16:creationId xmlns:a16="http://schemas.microsoft.com/office/drawing/2014/main" id="{863AC5D6-A631-7262-43D1-BF80405BD02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81338" y="1624512"/>
            <a:ext cx="3959860" cy="4445000"/>
          </a:xfrm>
          <a:prstGeom prst="rect">
            <a:avLst/>
          </a:prstGeom>
          <a:noFill/>
          <a:ln w="19050">
            <a:solidFill>
              <a:srgbClr val="FF0000"/>
            </a:solidFill>
          </a:ln>
        </p:spPr>
      </p:pic>
    </p:spTree>
    <p:extLst>
      <p:ext uri="{BB962C8B-B14F-4D97-AF65-F5344CB8AC3E}">
        <p14:creationId xmlns:p14="http://schemas.microsoft.com/office/powerpoint/2010/main" val="377197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86878-F1F6-EC58-C880-44252D5ACA55}"/>
              </a:ext>
            </a:extLst>
          </p:cNvPr>
          <p:cNvSpPr>
            <a:spLocks noGrp="1"/>
          </p:cNvSpPr>
          <p:nvPr>
            <p:ph type="title"/>
          </p:nvPr>
        </p:nvSpPr>
        <p:spPr>
          <a:xfrm>
            <a:off x="733697" y="388778"/>
            <a:ext cx="10515600" cy="1325563"/>
          </a:xfrm>
        </p:spPr>
        <p:txBody>
          <a:bodyPr/>
          <a:lstStyle/>
          <a:p>
            <a:r>
              <a:rPr lang="en-US" dirty="0"/>
              <a:t>GL ROLES REPORTING</a:t>
            </a:r>
            <a:endParaRPr lang="en-CA" dirty="0"/>
          </a:p>
        </p:txBody>
      </p:sp>
      <p:sp>
        <p:nvSpPr>
          <p:cNvPr id="3" name="Title 1">
            <a:extLst>
              <a:ext uri="{FF2B5EF4-FFF2-40B4-BE49-F238E27FC236}">
                <a16:creationId xmlns:a16="http://schemas.microsoft.com/office/drawing/2014/main" id="{0FE88E5A-B50E-747E-CF4E-2438048C06BE}"/>
              </a:ext>
            </a:extLst>
          </p:cNvPr>
          <p:cNvSpPr txBox="1">
            <a:spLocks/>
          </p:cNvSpPr>
          <p:nvPr/>
        </p:nvSpPr>
        <p:spPr>
          <a:xfrm>
            <a:off x="1058091" y="1714342"/>
            <a:ext cx="10191206" cy="4268448"/>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GLUA – GL User Access Report lists user access and approval role assignments.  It can also provide start/end dates, role descriptions and limits.</a:t>
            </a:r>
            <a:endParaRPr lang="en-CA" sz="2400" dirty="0"/>
          </a:p>
        </p:txBody>
      </p:sp>
      <p:pic>
        <p:nvPicPr>
          <p:cNvPr id="4" name="Picture 3" descr="A screenshot of a computer&#10;&#10;AI-generated content may be incorrect.">
            <a:extLst>
              <a:ext uri="{FF2B5EF4-FFF2-40B4-BE49-F238E27FC236}">
                <a16:creationId xmlns:a16="http://schemas.microsoft.com/office/drawing/2014/main" id="{29CEAD7A-EC4A-A495-0E20-C9BA4A0AE3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1041" y="2600235"/>
            <a:ext cx="4859655" cy="3068320"/>
          </a:xfrm>
          <a:prstGeom prst="rect">
            <a:avLst/>
          </a:prstGeom>
          <a:noFill/>
          <a:ln w="19050">
            <a:solidFill>
              <a:srgbClr val="FF0000"/>
            </a:solidFill>
          </a:ln>
        </p:spPr>
      </p:pic>
    </p:spTree>
    <p:extLst>
      <p:ext uri="{BB962C8B-B14F-4D97-AF65-F5344CB8AC3E}">
        <p14:creationId xmlns:p14="http://schemas.microsoft.com/office/powerpoint/2010/main" val="309948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dirty="0"/>
              <a:t>Land Acknowledgment</a:t>
            </a:r>
            <a:endParaRPr lang="en-CA" dirty="0"/>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dirty="0"/>
              <a:t>The Ottawa area rests on the traditional, unceded lands of the Algonquin </a:t>
            </a:r>
            <a:r>
              <a:rPr lang="en-US" dirty="0" err="1"/>
              <a:t>Anishinabeg</a:t>
            </a:r>
            <a:r>
              <a:rPr lang="en-US" dirty="0"/>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dirty="0"/>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73117-0D22-00F3-64D5-BE0C820C30CE}"/>
              </a:ext>
            </a:extLst>
          </p:cNvPr>
          <p:cNvSpPr>
            <a:spLocks noGrp="1"/>
          </p:cNvSpPr>
          <p:nvPr>
            <p:ph type="title"/>
          </p:nvPr>
        </p:nvSpPr>
        <p:spPr>
          <a:xfrm>
            <a:off x="954677" y="222069"/>
            <a:ext cx="10282646" cy="1502229"/>
          </a:xfrm>
        </p:spPr>
        <p:txBody>
          <a:bodyPr/>
          <a:lstStyle/>
          <a:p>
            <a:r>
              <a:rPr lang="en-US" dirty="0"/>
              <a:t>Positive Outcomes</a:t>
            </a:r>
            <a:endParaRPr lang="en-CA" dirty="0"/>
          </a:p>
        </p:txBody>
      </p:sp>
      <p:sp>
        <p:nvSpPr>
          <p:cNvPr id="4" name="Title 1">
            <a:extLst>
              <a:ext uri="{FF2B5EF4-FFF2-40B4-BE49-F238E27FC236}">
                <a16:creationId xmlns:a16="http://schemas.microsoft.com/office/drawing/2014/main" id="{0ED4703E-5F2C-DB8C-0FE0-44399CB61805}"/>
              </a:ext>
            </a:extLst>
          </p:cNvPr>
          <p:cNvSpPr txBox="1">
            <a:spLocks/>
          </p:cNvSpPr>
          <p:nvPr/>
        </p:nvSpPr>
        <p:spPr>
          <a:xfrm>
            <a:off x="1120140" y="1724298"/>
            <a:ext cx="10282646" cy="438911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Moving to Approval Role has had a tremendous effect on Trent’s Colleague approval process and the system in general.</a:t>
            </a:r>
          </a:p>
          <a:p>
            <a:pPr algn="l"/>
            <a:endParaRPr lang="en-US" sz="2400" dirty="0"/>
          </a:p>
          <a:p>
            <a:pPr algn="l"/>
            <a:r>
              <a:rPr lang="en-US" sz="2400" dirty="0"/>
              <a:t>We were able to reduce our GL Roles from approximately 2400 to about 800.  The reduction in roles has decreased the time when adding accounts through GLAA from 20 minutes to about 1 minute.</a:t>
            </a:r>
          </a:p>
          <a:p>
            <a:pPr algn="l"/>
            <a:endParaRPr lang="en-US" sz="2400" dirty="0"/>
          </a:p>
          <a:p>
            <a:pPr algn="l"/>
            <a:r>
              <a:rPr lang="en-US" sz="2400" dirty="0"/>
              <a:t>We had a reduction in routing and approval errors by about 90%.  We might have about 10 a month and they are due to non communication of changes to personnel and account access.</a:t>
            </a:r>
          </a:p>
          <a:p>
            <a:pPr algn="l"/>
            <a:endParaRPr lang="en-US" sz="2400" dirty="0"/>
          </a:p>
          <a:p>
            <a:pPr algn="l"/>
            <a:endParaRPr lang="en-US" sz="2400" dirty="0"/>
          </a:p>
          <a:p>
            <a:pPr algn="l"/>
            <a:endParaRPr lang="en-US" sz="2400" dirty="0"/>
          </a:p>
          <a:p>
            <a:pPr algn="l"/>
            <a:endParaRPr lang="en-US" sz="2400" dirty="0"/>
          </a:p>
        </p:txBody>
      </p:sp>
    </p:spTree>
    <p:extLst>
      <p:ext uri="{BB962C8B-B14F-4D97-AF65-F5344CB8AC3E}">
        <p14:creationId xmlns:p14="http://schemas.microsoft.com/office/powerpoint/2010/main" val="1263798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17609-33B3-F16F-A6AF-7E92CBE87653}"/>
              </a:ext>
            </a:extLst>
          </p:cNvPr>
          <p:cNvSpPr>
            <a:spLocks noGrp="1"/>
          </p:cNvSpPr>
          <p:nvPr>
            <p:ph type="title"/>
          </p:nvPr>
        </p:nvSpPr>
        <p:spPr>
          <a:xfrm>
            <a:off x="838200" y="284275"/>
            <a:ext cx="10515600" cy="1325563"/>
          </a:xfrm>
        </p:spPr>
        <p:txBody>
          <a:bodyPr/>
          <a:lstStyle/>
          <a:p>
            <a:r>
              <a:rPr lang="en-US" dirty="0"/>
              <a:t>Positive Outcomes Cont’d</a:t>
            </a:r>
            <a:endParaRPr lang="en-CA" dirty="0"/>
          </a:p>
        </p:txBody>
      </p:sp>
      <p:sp>
        <p:nvSpPr>
          <p:cNvPr id="3" name="Title 1">
            <a:extLst>
              <a:ext uri="{FF2B5EF4-FFF2-40B4-BE49-F238E27FC236}">
                <a16:creationId xmlns:a16="http://schemas.microsoft.com/office/drawing/2014/main" id="{6AD05F43-AFA1-1C03-ADEB-D8B6B1385171}"/>
              </a:ext>
            </a:extLst>
          </p:cNvPr>
          <p:cNvSpPr txBox="1">
            <a:spLocks/>
          </p:cNvSpPr>
          <p:nvPr/>
        </p:nvSpPr>
        <p:spPr>
          <a:xfrm>
            <a:off x="1045028" y="1476103"/>
            <a:ext cx="10308771" cy="4715691"/>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Increased accuracy in the roles and account access in Colleague.</a:t>
            </a:r>
          </a:p>
          <a:p>
            <a:pPr algn="l"/>
            <a:endParaRPr lang="en-US" sz="2400" dirty="0"/>
          </a:p>
          <a:p>
            <a:pPr algn="l"/>
            <a:r>
              <a:rPr lang="en-US" sz="2400" dirty="0"/>
              <a:t>The routing is easy to audit now with GLRD/GLUD in use.</a:t>
            </a:r>
          </a:p>
          <a:p>
            <a:pPr algn="l"/>
            <a:endParaRPr lang="en-US" sz="2400" dirty="0"/>
          </a:p>
          <a:p>
            <a:pPr algn="l"/>
            <a:r>
              <a:rPr lang="en-US" sz="2400" dirty="0"/>
              <a:t>Setting up requisitions to use GLRD/GLUD approvals is a great foundation to move forward with purchase order, journal entries, voucher and budget entry approvals.</a:t>
            </a:r>
          </a:p>
          <a:p>
            <a:pPr algn="l"/>
            <a:endParaRPr lang="en-US" sz="2400" dirty="0"/>
          </a:p>
          <a:p>
            <a:pPr algn="l"/>
            <a:r>
              <a:rPr lang="en-US" sz="2400" dirty="0"/>
              <a:t>Created a clearer picture of the hierarchy in each department and within the school in general.  This helped to ensure that we were following our purchasing policies. </a:t>
            </a:r>
            <a:endParaRPr lang="en-CA" sz="2400" dirty="0"/>
          </a:p>
        </p:txBody>
      </p:sp>
    </p:spTree>
    <p:extLst>
      <p:ext uri="{BB962C8B-B14F-4D97-AF65-F5344CB8AC3E}">
        <p14:creationId xmlns:p14="http://schemas.microsoft.com/office/powerpoint/2010/main" val="1436377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B8C0C-8778-5ECD-BEED-7601734F8722}"/>
              </a:ext>
            </a:extLst>
          </p:cNvPr>
          <p:cNvSpPr>
            <a:spLocks noGrp="1"/>
          </p:cNvSpPr>
          <p:nvPr>
            <p:ph type="title"/>
          </p:nvPr>
        </p:nvSpPr>
        <p:spPr/>
        <p:txBody>
          <a:bodyPr>
            <a:normAutofit/>
          </a:bodyPr>
          <a:lstStyle/>
          <a:p>
            <a:r>
              <a:rPr lang="en-US" sz="4800" dirty="0"/>
              <a:t>QUESTIONS</a:t>
            </a:r>
            <a:endParaRPr lang="en-CA" sz="4800" dirty="0"/>
          </a:p>
        </p:txBody>
      </p:sp>
    </p:spTree>
    <p:extLst>
      <p:ext uri="{BB962C8B-B14F-4D97-AF65-F5344CB8AC3E}">
        <p14:creationId xmlns:p14="http://schemas.microsoft.com/office/powerpoint/2010/main" val="147277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537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873746-B6F0-E202-642F-E1BA99E7450D}"/>
              </a:ext>
            </a:extLst>
          </p:cNvPr>
          <p:cNvSpPr>
            <a:spLocks noGrp="1"/>
          </p:cNvSpPr>
          <p:nvPr>
            <p:ph type="title"/>
          </p:nvPr>
        </p:nvSpPr>
        <p:spPr/>
        <p:txBody>
          <a:bodyPr>
            <a:normAutofit fontScale="90000"/>
          </a:bodyPr>
          <a:lstStyle/>
          <a:p>
            <a:r>
              <a:rPr lang="en-US" b="1" dirty="0"/>
              <a:t>Optimizing Requisition Approvals with Role-Based Access and GLUD/GLRD Integration</a:t>
            </a:r>
            <a:br>
              <a:rPr lang="en-US" b="1" dirty="0"/>
            </a:br>
            <a:endParaRPr lang="en-US" dirty="0"/>
          </a:p>
        </p:txBody>
      </p:sp>
    </p:spTree>
    <p:extLst>
      <p:ext uri="{BB962C8B-B14F-4D97-AF65-F5344CB8AC3E}">
        <p14:creationId xmlns:p14="http://schemas.microsoft.com/office/powerpoint/2010/main" val="90764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4AE1C-5BB2-F2F5-EE95-B66EFEB490B1}"/>
              </a:ext>
            </a:extLst>
          </p:cNvPr>
          <p:cNvSpPr>
            <a:spLocks noGrp="1"/>
          </p:cNvSpPr>
          <p:nvPr>
            <p:ph type="title"/>
          </p:nvPr>
        </p:nvSpPr>
        <p:spPr>
          <a:xfrm>
            <a:off x="838200" y="401841"/>
            <a:ext cx="10515600" cy="1325563"/>
          </a:xfrm>
        </p:spPr>
        <p:txBody>
          <a:bodyPr/>
          <a:lstStyle/>
          <a:p>
            <a:r>
              <a:rPr lang="en-US" dirty="0"/>
              <a:t>APPM vs GLUD/GLRD APPROVALS</a:t>
            </a:r>
            <a:endParaRPr lang="en-CA" dirty="0"/>
          </a:p>
        </p:txBody>
      </p:sp>
      <p:sp>
        <p:nvSpPr>
          <p:cNvPr id="3" name="Title 1">
            <a:extLst>
              <a:ext uri="{FF2B5EF4-FFF2-40B4-BE49-F238E27FC236}">
                <a16:creationId xmlns:a16="http://schemas.microsoft.com/office/drawing/2014/main" id="{FA4679BB-3ECF-F1D3-AA35-F84C07F91893}"/>
              </a:ext>
            </a:extLst>
          </p:cNvPr>
          <p:cNvSpPr txBox="1">
            <a:spLocks/>
          </p:cNvSpPr>
          <p:nvPr/>
        </p:nvSpPr>
        <p:spPr>
          <a:xfrm>
            <a:off x="1018902" y="1453084"/>
            <a:ext cx="10334897" cy="447745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400" dirty="0"/>
              <a:t>Why transition from Approval Classes to Approval Roles?</a:t>
            </a:r>
          </a:p>
          <a:p>
            <a:endParaRPr lang="en-US" sz="2400" dirty="0"/>
          </a:p>
          <a:p>
            <a:pPr algn="l"/>
            <a:r>
              <a:rPr lang="en-US" sz="2400" dirty="0"/>
              <a:t>Approval Class and Approval Roles are used to assign approval authority in financial workflows.</a:t>
            </a:r>
          </a:p>
          <a:p>
            <a:pPr algn="l"/>
            <a:endParaRPr lang="en-US" sz="2400" dirty="0"/>
          </a:p>
          <a:p>
            <a:pPr algn="l"/>
            <a:r>
              <a:rPr lang="en-US" sz="2400" dirty="0"/>
              <a:t>Both systems leverage GL (General Ledger) components to define groups based on function, department, or individual.</a:t>
            </a:r>
          </a:p>
          <a:p>
            <a:pPr algn="l"/>
            <a:endParaRPr lang="en-US" sz="2400" dirty="0"/>
          </a:p>
          <a:p>
            <a:pPr algn="l"/>
            <a:r>
              <a:rPr lang="en-US" sz="2400" dirty="0"/>
              <a:t>However, the traditional Approval Classes were limited in flexibility and scalability, leading to inefficiencies.</a:t>
            </a:r>
          </a:p>
          <a:p>
            <a:pPr algn="l"/>
            <a:endParaRPr lang="en-US" sz="2400" dirty="0"/>
          </a:p>
          <a:p>
            <a:pPr algn="l"/>
            <a:r>
              <a:rPr lang="en-US" sz="2400" dirty="0"/>
              <a:t>Transitioning to Approval Roles introduces a more dynamic and flexible system.</a:t>
            </a:r>
            <a:endParaRPr lang="en-CA" sz="2400" dirty="0"/>
          </a:p>
        </p:txBody>
      </p:sp>
    </p:spTree>
    <p:extLst>
      <p:ext uri="{BB962C8B-B14F-4D97-AF65-F5344CB8AC3E}">
        <p14:creationId xmlns:p14="http://schemas.microsoft.com/office/powerpoint/2010/main" val="444512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8056C-7DBB-FD50-0950-4A12CB0A6A71}"/>
              </a:ext>
            </a:extLst>
          </p:cNvPr>
          <p:cNvSpPr>
            <a:spLocks noGrp="1"/>
          </p:cNvSpPr>
          <p:nvPr>
            <p:ph type="title"/>
          </p:nvPr>
        </p:nvSpPr>
        <p:spPr>
          <a:xfrm>
            <a:off x="838200" y="101913"/>
            <a:ext cx="10515600" cy="1325563"/>
          </a:xfrm>
        </p:spPr>
        <p:txBody>
          <a:bodyPr/>
          <a:lstStyle/>
          <a:p>
            <a:r>
              <a:rPr lang="en-US" dirty="0"/>
              <a:t>Why did Trent transition from APPM? </a:t>
            </a:r>
            <a:endParaRPr lang="en-CA" dirty="0"/>
          </a:p>
        </p:txBody>
      </p:sp>
      <p:sp>
        <p:nvSpPr>
          <p:cNvPr id="3" name="Title 1">
            <a:extLst>
              <a:ext uri="{FF2B5EF4-FFF2-40B4-BE49-F238E27FC236}">
                <a16:creationId xmlns:a16="http://schemas.microsoft.com/office/drawing/2014/main" id="{146992D2-C940-1264-D2BB-A89C1D4C5DE6}"/>
              </a:ext>
            </a:extLst>
          </p:cNvPr>
          <p:cNvSpPr txBox="1">
            <a:spLocks/>
          </p:cNvSpPr>
          <p:nvPr/>
        </p:nvSpPr>
        <p:spPr>
          <a:xfrm>
            <a:off x="1045028" y="1231851"/>
            <a:ext cx="10308771" cy="4394297"/>
          </a:xfrm>
          <a:prstGeom prst="rect">
            <a:avLst/>
          </a:prstGeom>
        </p:spPr>
        <p:txBody>
          <a:bodyPr vert="horz" lIns="91440" tIns="45720" rIns="91440" bIns="45720" rtlCol="0" anchor="t" anchorCtr="0">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600" dirty="0"/>
              <a:t>APPM</a:t>
            </a:r>
            <a:r>
              <a:rPr lang="en-US" sz="2800" dirty="0"/>
              <a:t> was:</a:t>
            </a:r>
          </a:p>
          <a:p>
            <a:pPr algn="l"/>
            <a:endParaRPr lang="en-US" sz="2800" dirty="0"/>
          </a:p>
          <a:p>
            <a:pPr algn="l"/>
            <a:r>
              <a:rPr lang="en-US" sz="2000" dirty="0"/>
              <a:t>- I</a:t>
            </a:r>
            <a:r>
              <a:rPr lang="en-US" sz="2400" dirty="0"/>
              <a:t>nefficient when maintaining the system by having multiple screens required to assign approval thresholds (APPM) and account access (GLRD/GLUD).</a:t>
            </a:r>
          </a:p>
          <a:p>
            <a:pPr algn="l"/>
            <a:endParaRPr lang="en-US" sz="2400" dirty="0"/>
          </a:p>
          <a:p>
            <a:pPr algn="l"/>
            <a:r>
              <a:rPr lang="en-US" sz="2400" dirty="0"/>
              <a:t>- Created a bottleneck in approval process due to unavailable approvers and the need for manual overrides or administrator intervention.</a:t>
            </a:r>
          </a:p>
          <a:p>
            <a:pPr algn="l"/>
            <a:endParaRPr lang="en-US" sz="2400" dirty="0"/>
          </a:p>
          <a:p>
            <a:pPr algn="l"/>
            <a:r>
              <a:rPr lang="en-US" sz="2400" dirty="0"/>
              <a:t>- Inflexible by restricting approvals to department level, rather than allowing for a more detailed approval process down to the object code. </a:t>
            </a:r>
          </a:p>
          <a:p>
            <a:pPr algn="l"/>
            <a:endParaRPr lang="en-US" sz="2400" dirty="0"/>
          </a:p>
          <a:p>
            <a:pPr algn="l"/>
            <a:r>
              <a:rPr lang="en-US" sz="2400" dirty="0"/>
              <a:t>These issues led to delays, increased risk in errors and administrative overhead.</a:t>
            </a:r>
          </a:p>
          <a:p>
            <a:pPr algn="l"/>
            <a:endParaRPr lang="en-US" sz="2000" dirty="0"/>
          </a:p>
          <a:p>
            <a:pPr algn="l"/>
            <a:endParaRPr lang="en-CA" sz="2000" dirty="0"/>
          </a:p>
        </p:txBody>
      </p:sp>
    </p:spTree>
    <p:extLst>
      <p:ext uri="{BB962C8B-B14F-4D97-AF65-F5344CB8AC3E}">
        <p14:creationId xmlns:p14="http://schemas.microsoft.com/office/powerpoint/2010/main" val="2037281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53BB0-FD89-9B45-7F39-3317D8F06379}"/>
              </a:ext>
            </a:extLst>
          </p:cNvPr>
          <p:cNvSpPr>
            <a:spLocks noGrp="1"/>
          </p:cNvSpPr>
          <p:nvPr>
            <p:ph type="title"/>
          </p:nvPr>
        </p:nvSpPr>
        <p:spPr>
          <a:xfrm>
            <a:off x="1031966" y="1348740"/>
            <a:ext cx="10321834" cy="4983480"/>
          </a:xfrm>
        </p:spPr>
        <p:txBody>
          <a:bodyPr anchor="t" anchorCtr="0">
            <a:normAutofit fontScale="90000"/>
          </a:bodyPr>
          <a:lstStyle/>
          <a:p>
            <a:pPr algn="l"/>
            <a:r>
              <a:rPr lang="en-US" sz="2900" dirty="0"/>
              <a:t>GLRD/GLUD is:</a:t>
            </a:r>
            <a:br>
              <a:rPr lang="en-US" sz="2800" dirty="0"/>
            </a:br>
            <a:br>
              <a:rPr lang="en-US" sz="2800" dirty="0"/>
            </a:br>
            <a:r>
              <a:rPr lang="en-US" sz="2700" dirty="0"/>
              <a:t>- Flexible when applying accounts to approvers through the use of roles, ranges and full GL component structures.</a:t>
            </a:r>
            <a:br>
              <a:rPr lang="en-US" sz="2700" dirty="0"/>
            </a:br>
            <a:br>
              <a:rPr lang="en-US" sz="2700" dirty="0"/>
            </a:br>
            <a:r>
              <a:rPr lang="en-US" sz="2700" dirty="0"/>
              <a:t>- Simplified setup, maintenance and clearer control over approval authority through granular role assignments.</a:t>
            </a:r>
            <a:br>
              <a:rPr lang="en-US" sz="2700" dirty="0"/>
            </a:br>
            <a:br>
              <a:rPr lang="en-US" sz="2700" dirty="0"/>
            </a:br>
            <a:r>
              <a:rPr lang="en-US" sz="2700" dirty="0"/>
              <a:t>- Easy to define different approval thresholds per user assigned to the same role. </a:t>
            </a:r>
            <a:br>
              <a:rPr lang="en-US" sz="2700" dirty="0"/>
            </a:br>
            <a:br>
              <a:rPr lang="en-US" sz="2700" dirty="0"/>
            </a:br>
            <a:r>
              <a:rPr lang="en-US" sz="2700" dirty="0"/>
              <a:t>- A single role can be used to designate different threshold amounts for requisitions (Req), purchase orders (PO),</a:t>
            </a:r>
            <a:r>
              <a:rPr lang="en-US" sz="2400" dirty="0"/>
              <a:t> vouchers (Vou) journal entries (JE), and budget entries (BE).</a:t>
            </a:r>
            <a:br>
              <a:rPr lang="en-US" sz="2000" dirty="0"/>
            </a:br>
            <a:br>
              <a:rPr lang="en-US" dirty="0"/>
            </a:br>
            <a:endParaRPr lang="en-CA" dirty="0"/>
          </a:p>
        </p:txBody>
      </p:sp>
    </p:spTree>
    <p:extLst>
      <p:ext uri="{BB962C8B-B14F-4D97-AF65-F5344CB8AC3E}">
        <p14:creationId xmlns:p14="http://schemas.microsoft.com/office/powerpoint/2010/main" val="870552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FAA98-A121-0275-29E0-F76C083AA2F6}"/>
              </a:ext>
            </a:extLst>
          </p:cNvPr>
          <p:cNvSpPr>
            <a:spLocks noGrp="1"/>
          </p:cNvSpPr>
          <p:nvPr>
            <p:ph type="title"/>
          </p:nvPr>
        </p:nvSpPr>
        <p:spPr>
          <a:xfrm>
            <a:off x="715537" y="0"/>
            <a:ext cx="10515600" cy="1182029"/>
          </a:xfrm>
        </p:spPr>
        <p:txBody>
          <a:bodyPr/>
          <a:lstStyle/>
          <a:p>
            <a:r>
              <a:rPr lang="en-US" dirty="0"/>
              <a:t>GLRD Setup</a:t>
            </a:r>
            <a:endParaRPr lang="en-CA" dirty="0"/>
          </a:p>
        </p:txBody>
      </p:sp>
      <p:sp>
        <p:nvSpPr>
          <p:cNvPr id="3" name="Title 1">
            <a:extLst>
              <a:ext uri="{FF2B5EF4-FFF2-40B4-BE49-F238E27FC236}">
                <a16:creationId xmlns:a16="http://schemas.microsoft.com/office/drawing/2014/main" id="{B29C9DF7-F834-450B-1503-F248570DEF4F}"/>
              </a:ext>
            </a:extLst>
          </p:cNvPr>
          <p:cNvSpPr txBox="1">
            <a:spLocks/>
          </p:cNvSpPr>
          <p:nvPr/>
        </p:nvSpPr>
        <p:spPr>
          <a:xfrm>
            <a:off x="1058090" y="1520548"/>
            <a:ext cx="10295709" cy="43838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600" dirty="0"/>
              <a:t>Analyzed Current Roles</a:t>
            </a:r>
          </a:p>
          <a:p>
            <a:endParaRPr lang="en-US" sz="2400" dirty="0"/>
          </a:p>
          <a:p>
            <a:pPr algn="l"/>
            <a:r>
              <a:rPr lang="en-US" sz="2400" dirty="0"/>
              <a:t>Our current roles were setup based on the person and not their role.  </a:t>
            </a:r>
          </a:p>
          <a:p>
            <a:pPr algn="l"/>
            <a:endParaRPr lang="en-US" sz="2400" dirty="0"/>
          </a:p>
          <a:p>
            <a:pPr algn="l"/>
            <a:r>
              <a:rPr lang="en-US" sz="2400" dirty="0"/>
              <a:t>Started with approximately 2400 roles and brought roles down to 800.</a:t>
            </a:r>
          </a:p>
          <a:p>
            <a:pPr algn="l"/>
            <a:endParaRPr lang="en-CA" sz="2400" dirty="0"/>
          </a:p>
          <a:p>
            <a:pPr algn="l"/>
            <a:r>
              <a:rPr lang="en-CA" sz="2400" dirty="0"/>
              <a:t>Accounts referenced multiple times in multiple roles assigned to the same user.</a:t>
            </a:r>
          </a:p>
          <a:p>
            <a:pPr algn="l"/>
            <a:endParaRPr lang="en-CA" sz="2400" dirty="0"/>
          </a:p>
          <a:p>
            <a:pPr algn="l"/>
            <a:r>
              <a:rPr lang="en-CA" sz="2400" dirty="0"/>
              <a:t>Contradicting roles allowing for different types of access and approval amounts.</a:t>
            </a:r>
          </a:p>
          <a:p>
            <a:pPr algn="l"/>
            <a:endParaRPr lang="en-CA" sz="2400" dirty="0"/>
          </a:p>
          <a:p>
            <a:pPr algn="l"/>
            <a:r>
              <a:rPr lang="en-CA" sz="2400" dirty="0"/>
              <a:t>Accounts not updated as users changed positions at the university.</a:t>
            </a:r>
          </a:p>
          <a:p>
            <a:pPr algn="l"/>
            <a:endParaRPr lang="en-CA" sz="2400" dirty="0"/>
          </a:p>
          <a:p>
            <a:endParaRPr lang="en-CA" dirty="0"/>
          </a:p>
        </p:txBody>
      </p:sp>
    </p:spTree>
    <p:extLst>
      <p:ext uri="{BB962C8B-B14F-4D97-AF65-F5344CB8AC3E}">
        <p14:creationId xmlns:p14="http://schemas.microsoft.com/office/powerpoint/2010/main" val="2855413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82FA5-A536-1F77-31EA-102871EFFA2D}"/>
              </a:ext>
            </a:extLst>
          </p:cNvPr>
          <p:cNvSpPr>
            <a:spLocks noGrp="1"/>
          </p:cNvSpPr>
          <p:nvPr>
            <p:ph type="title"/>
          </p:nvPr>
        </p:nvSpPr>
        <p:spPr>
          <a:xfrm>
            <a:off x="715536" y="123379"/>
            <a:ext cx="10515600" cy="1325563"/>
          </a:xfrm>
        </p:spPr>
        <p:txBody>
          <a:bodyPr/>
          <a:lstStyle/>
          <a:p>
            <a:r>
              <a:rPr lang="en-US" dirty="0"/>
              <a:t>GLRD PLANNING</a:t>
            </a:r>
            <a:endParaRPr lang="en-CA" dirty="0"/>
          </a:p>
        </p:txBody>
      </p:sp>
      <p:sp>
        <p:nvSpPr>
          <p:cNvPr id="3" name="Title 1">
            <a:extLst>
              <a:ext uri="{FF2B5EF4-FFF2-40B4-BE49-F238E27FC236}">
                <a16:creationId xmlns:a16="http://schemas.microsoft.com/office/drawing/2014/main" id="{7FB6E308-5868-F96A-8F9E-CAA953717D7E}"/>
              </a:ext>
            </a:extLst>
          </p:cNvPr>
          <p:cNvSpPr txBox="1">
            <a:spLocks/>
          </p:cNvSpPr>
          <p:nvPr/>
        </p:nvSpPr>
        <p:spPr>
          <a:xfrm>
            <a:off x="1071154" y="1448942"/>
            <a:ext cx="10282646" cy="490725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2400" dirty="0"/>
              <a:t>Needed to develop a clearer framework to logically differentiate the GLRD roles and define their distinct responsibilities.  </a:t>
            </a:r>
          </a:p>
          <a:p>
            <a:pPr algn="l"/>
            <a:endParaRPr lang="en-US" sz="2400" dirty="0"/>
          </a:p>
          <a:p>
            <a:pPr algn="l"/>
            <a:r>
              <a:rPr lang="en-US" sz="2400" dirty="0"/>
              <a:t>Created specific roles for Research (GL-RAS-), Trust (GL-TRUST-), Operating (Department specific) and Startup (GL-STARTUP-) accounts.</a:t>
            </a:r>
          </a:p>
          <a:p>
            <a:pPr algn="l"/>
            <a:endParaRPr lang="en-US" sz="2400" dirty="0"/>
          </a:p>
          <a:p>
            <a:pPr algn="l"/>
            <a:r>
              <a:rPr lang="en-US" sz="2400" dirty="0"/>
              <a:t>Used APPM and current roles in GLRD to create their account structure and approval amounts.</a:t>
            </a:r>
          </a:p>
          <a:p>
            <a:pPr algn="l"/>
            <a:endParaRPr lang="en-US" sz="2400" dirty="0"/>
          </a:p>
          <a:p>
            <a:pPr algn="l"/>
            <a:r>
              <a:rPr lang="en-US" sz="2400" dirty="0"/>
              <a:t>Created one role for multiple users.  For example. created a single role to be assigned to the Dean, Chair and AAA.</a:t>
            </a:r>
          </a:p>
          <a:p>
            <a:endParaRPr lang="en-US" sz="2400" dirty="0"/>
          </a:p>
          <a:p>
            <a:endParaRPr lang="en-US" sz="2400" dirty="0"/>
          </a:p>
          <a:p>
            <a:endParaRPr lang="en-CA" sz="2400" dirty="0"/>
          </a:p>
        </p:txBody>
      </p:sp>
    </p:spTree>
    <p:extLst>
      <p:ext uri="{BB962C8B-B14F-4D97-AF65-F5344CB8AC3E}">
        <p14:creationId xmlns:p14="http://schemas.microsoft.com/office/powerpoint/2010/main" val="4129930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EEC2B-CD1D-B2E7-5EF6-B2F62146EB9E}"/>
              </a:ext>
            </a:extLst>
          </p:cNvPr>
          <p:cNvSpPr>
            <a:spLocks noGrp="1"/>
          </p:cNvSpPr>
          <p:nvPr>
            <p:ph type="title"/>
          </p:nvPr>
        </p:nvSpPr>
        <p:spPr>
          <a:xfrm>
            <a:off x="979442" y="1325563"/>
            <a:ext cx="10374358" cy="4343717"/>
          </a:xfrm>
        </p:spPr>
        <p:txBody>
          <a:bodyPr anchor="t" anchorCtr="0">
            <a:normAutofit/>
          </a:bodyPr>
          <a:lstStyle/>
          <a:p>
            <a:pPr algn="l"/>
            <a:r>
              <a:rPr lang="en-US" sz="2400" dirty="0"/>
              <a:t>Create name of role</a:t>
            </a:r>
            <a:br>
              <a:rPr lang="en-US" sz="2400" dirty="0"/>
            </a:br>
            <a:br>
              <a:rPr lang="en-US" sz="2400" dirty="0"/>
            </a:br>
            <a:r>
              <a:rPr lang="en-US" sz="2400" dirty="0"/>
              <a:t>Add accounts access based</a:t>
            </a:r>
            <a:br>
              <a:rPr lang="en-US" sz="2400" dirty="0"/>
            </a:br>
            <a:r>
              <a:rPr lang="en-US" sz="2400" dirty="0"/>
              <a:t>on high level down to account </a:t>
            </a:r>
            <a:br>
              <a:rPr lang="en-US" sz="2400" dirty="0"/>
            </a:br>
            <a:r>
              <a:rPr lang="en-US" sz="2400" dirty="0"/>
              <a:t>specific approval</a:t>
            </a:r>
            <a:br>
              <a:rPr lang="en-US" sz="2400" dirty="0"/>
            </a:br>
            <a:br>
              <a:rPr lang="en-US" sz="2400" dirty="0"/>
            </a:br>
            <a:r>
              <a:rPr lang="en-US" sz="2400" dirty="0"/>
              <a:t>Changing ‘Used For’ helps to</a:t>
            </a:r>
            <a:br>
              <a:rPr lang="en-US" sz="2400" dirty="0"/>
            </a:br>
            <a:r>
              <a:rPr lang="en-US" sz="2400" dirty="0"/>
              <a:t>designate where the GL access</a:t>
            </a:r>
            <a:br>
              <a:rPr lang="en-US" sz="2400" dirty="0"/>
            </a:br>
            <a:r>
              <a:rPr lang="en-US" sz="2400" dirty="0"/>
              <a:t>can be reached – self serve (web)</a:t>
            </a:r>
            <a:br>
              <a:rPr lang="en-US" sz="2400" dirty="0"/>
            </a:br>
            <a:r>
              <a:rPr lang="en-US" sz="2400" dirty="0"/>
              <a:t>or Colleague UI</a:t>
            </a:r>
            <a:br>
              <a:rPr lang="en-US" sz="2400" dirty="0"/>
            </a:br>
            <a:endParaRPr lang="en-CA" sz="2400" dirty="0"/>
          </a:p>
        </p:txBody>
      </p:sp>
      <p:sp>
        <p:nvSpPr>
          <p:cNvPr id="3" name="Title 1">
            <a:extLst>
              <a:ext uri="{FF2B5EF4-FFF2-40B4-BE49-F238E27FC236}">
                <a16:creationId xmlns:a16="http://schemas.microsoft.com/office/drawing/2014/main" id="{FBEF15D5-CF5D-437D-4870-628CA1659C18}"/>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dirty="0"/>
              <a:t>GLRD – Role Creation</a:t>
            </a:r>
            <a:endParaRPr lang="en-CA" dirty="0"/>
          </a:p>
        </p:txBody>
      </p:sp>
      <p:pic>
        <p:nvPicPr>
          <p:cNvPr id="4" name="Picture 3" descr="A screenshot of a computer&#10;&#10;Description automatically generated">
            <a:extLst>
              <a:ext uri="{FF2B5EF4-FFF2-40B4-BE49-F238E27FC236}">
                <a16:creationId xmlns:a16="http://schemas.microsoft.com/office/drawing/2014/main" id="{217C8604-4D5C-C9C5-A712-144AEE9D9F44}"/>
              </a:ext>
            </a:extLst>
          </p:cNvPr>
          <p:cNvPicPr>
            <a:picLocks noChangeAspect="1"/>
          </p:cNvPicPr>
          <p:nvPr/>
        </p:nvPicPr>
        <p:blipFill>
          <a:blip r:embed="rId2"/>
          <a:stretch>
            <a:fillRect/>
          </a:stretch>
        </p:blipFill>
        <p:spPr>
          <a:xfrm>
            <a:off x="5211808" y="1612900"/>
            <a:ext cx="6141992" cy="3507739"/>
          </a:xfrm>
          <a:prstGeom prst="rect">
            <a:avLst/>
          </a:prstGeom>
        </p:spPr>
      </p:pic>
    </p:spTree>
    <p:extLst>
      <p:ext uri="{BB962C8B-B14F-4D97-AF65-F5344CB8AC3E}">
        <p14:creationId xmlns:p14="http://schemas.microsoft.com/office/powerpoint/2010/main" val="3991964763"/>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7412</TotalTime>
  <Words>1442</Words>
  <Application>Microsoft Office PowerPoint</Application>
  <PresentationFormat>Widescreen</PresentationFormat>
  <Paragraphs>125</Paragraphs>
  <Slides>23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Aptos</vt:lpstr>
      <vt:lpstr>Arial</vt:lpstr>
      <vt:lpstr>Gill Sans MT</vt:lpstr>
      <vt:lpstr>Kollektif Bold</vt:lpstr>
      <vt:lpstr>Roboto</vt:lpstr>
      <vt:lpstr>Office Theme</vt:lpstr>
      <vt:lpstr>PowerPoint Presentation</vt:lpstr>
      <vt:lpstr>Land Acknowledgment</vt:lpstr>
      <vt:lpstr>Optimizing Requisition Approvals with Role-Based Access and GLUD/GLRD Integration </vt:lpstr>
      <vt:lpstr>APPM vs GLUD/GLRD APPROVALS</vt:lpstr>
      <vt:lpstr>Why did Trent transition from APPM? </vt:lpstr>
      <vt:lpstr>GLRD/GLUD is:  - Flexible when applying accounts to approvers through the use of roles, ranges and full GL component structures.  - Simplified setup, maintenance and clearer control over approval authority through granular role assignments.  - Easy to define different approval thresholds per user assigned to the same role.   - A single role can be used to designate different threshold amounts for requisitions (Req), purchase orders (PO), vouchers (Vou) journal entries (JE), and budget entries (BE).  </vt:lpstr>
      <vt:lpstr>GLRD Setup</vt:lpstr>
      <vt:lpstr>GLRD PLANNING</vt:lpstr>
      <vt:lpstr>Create name of role  Add accounts access based on high level down to account  specific approval  Changing ‘Used For’ helps to designate where the GL access can be reached – self serve (web) or Colleague UI </vt:lpstr>
      <vt:lpstr>GLRD CREATION TIPS</vt:lpstr>
      <vt:lpstr>GLRD Creation Tips – Cont’d</vt:lpstr>
      <vt:lpstr>Apply the role or roles to the user through GLUD  Applying the role under ‘Assigned Access Roles’ will give the user access to the GL accounts to  create requisitions and budget inquiry  To give user the ability to approve requisitions, add the role to  the ‘Assigned Approval Role’  </vt:lpstr>
      <vt:lpstr>GLUD Assignment</vt:lpstr>
      <vt:lpstr>GLUD Assignment Tips</vt:lpstr>
      <vt:lpstr>You can use the same role to give a dollar amount approval or a policy approval.  Other than requisitions, you can also designate the approval threshold amounts for purchase orders, vouchers, journal entries, and budget entries.  You can also enter an end date if the person is going to be an approver for a temporary amount of time  I normally delete the approval or roles when a person changes positions or is away on a temporary basis due to some issues in the past </vt:lpstr>
      <vt:lpstr>Turning on Approval Roles</vt:lpstr>
      <vt:lpstr>Turning On Approval Roles  Cont’d</vt:lpstr>
      <vt:lpstr>GL ROLES REPORTING</vt:lpstr>
      <vt:lpstr>GL ROLES REPORTING</vt:lpstr>
      <vt:lpstr>Positive Outcomes</vt:lpstr>
      <vt:lpstr>Positive Outcomes Cont’d</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lastModifiedBy>Michael Lew</cp:lastModifiedBy>
  <cp:revision>25</cp:revision>
  <dcterms:created xsi:type="dcterms:W3CDTF">2024-09-11T21:06:03Z</dcterms:created>
  <dcterms:modified xsi:type="dcterms:W3CDTF">2025-10-09T23:59:01Z</dcterms:modified>
</cp:coreProperties>
</file>